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p:regular r:id="rId40"/>
      <p:bold r:id="rId41"/>
      <p:italic r:id="rId42"/>
      <p:boldItalic r:id="rId43"/>
    </p:embeddedFont>
    <p:embeddedFont>
      <p:font typeface="Montserra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schemas.openxmlformats.org/officeDocument/2006/relationships/font" Target="fonts/Montserrat-regular.fnt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46" Type="http://schemas.openxmlformats.org/officeDocument/2006/relationships/font" Target="fonts/Montserrat-italic.fntdata"/><Relationship Id="rId23" Type="http://schemas.openxmlformats.org/officeDocument/2006/relationships/slide" Target="slides/slide18.xml"/><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ontserrat-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QyOslBrs2qA"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rplexity.ai/search/summarize-the-attached-paper-uq7QXVCIRcOhRysv54n9CQ"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QyOslBrs2qA"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76571170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76571170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76571170b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76571170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76571170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76571170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76571170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76571170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https://arxiv.org/abs/2310.08560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74d1fbd4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74d1fbd4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POMDP: </a:t>
            </a:r>
            <a:r>
              <a:rPr b="1" lang="en"/>
              <a:t>Figure 7.3</a:t>
            </a:r>
            <a:r>
              <a:rPr lang="en"/>
              <a:t>, </a:t>
            </a:r>
            <a:r>
              <a:rPr lang="en"/>
              <a:t>Friston et. al, Textbook, 2022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Discrete models, continuous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Rather than having LLMs “lead the way”, we have our homeostatic agents augmented with the capacity for natural language. This is a kind of conceptual flip needed for combatting existential risk from LLM integrations. Here, just as a human has their own goals and ethical concerns, as does an agent. Just as a human prompts an LLM to find information while still requiring that the information be useful within different constraints – and be accurate and contextual for the problem-at-hand – so does an agent. LLMs can in certain ways be likened to a kind of dysfunctional static “perception” part of Active Inference: they take textual inputs and provide textual outputs, without learning in real-time as the immense amount of computational resources required to train LLMs renders online learning very expensive and often not worth considering. This is why we need agents whose preferences are aligned with humans’ preferences; whose survival is dependent on real-world factors like the health of their environment; and agents who can actually learn and adapt to various situations with online learning.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76571170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76571170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notion of the knowledge base, or here “knowledge graph”, refers in part to the idea of a developing shared knowledge resource hub for the Biofirm. From a social sciences perspective, we might call this the development of a shared “cultural syntax” or “grammar” between our agents. In the case of the Biofirm, as agents strive to maintain their environment’s homeostasis – and plan for its future homeostasis, a.k.a. “allostasis” – which mirrors maintaining their </a:t>
            </a:r>
            <a:r>
              <a:rPr i="1" lang="en"/>
              <a:t>own </a:t>
            </a:r>
            <a:r>
              <a:rPr lang="en"/>
              <a:t>homeostasis and allostasis – the agents over time reduce their uncertainty both in terms of their moment-to-moment beliefs and internal model parameters while building up a natural-language-translatable knowledge base, or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is widely known in modern data science, natural language processing techniques are a powerful means of sorting, analyzing, and consolidating vast amounts of documents and text beyond what humans can do in terms of time, attention, and resources. Our current idea for implementation is heavily inspired by the work of Markus J. Buehler, for example his recent paper “SciAgents: Automating scientific discovery through multi-agent intelligent graph reasoning” where LLMs interact with a corpus of over 1,000 scientific documents to create novel ideas and methodologies for creating new biomaterials. However, in the context of that paper, an “agent” is equivalent to an LLM building a conversational history.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wish to take this a step further: By having agents both build and utilize this graph, we can imagine a firm with a business model and knowledge database who can quickly onboard and train new employees as well as apply accumulated knowledge to problem-solving. By grounding the knowledge graph in agent operations, including the overarching goals agents have for maintaining homeostasis, sustainability, legal compliance and regulation, and other goal constraints, this knowledge graph is not some arbitrary collection of information – instead, it will be structured to align with agent goals and be updating over time to reflect this reality.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76571170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76571170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176571170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176571170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76571170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76571170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u="sng">
                <a:solidFill>
                  <a:srgbClr val="0097A7"/>
                </a:solidFill>
                <a:hlinkClick r:id="rId2">
                  <a:extLst>
                    <a:ext uri="{A12FA001-AC4F-418D-AE19-62706E023703}">
                      <ahyp:hlinkClr val="tx"/>
                    </a:ext>
                  </a:extLst>
                </a:hlinkClick>
              </a:rPr>
              <a:t>Active InferAnt Stream 006.1 ~ Towards (Open Source, Active Inference) Bioregional Biofirm Modeling</a:t>
            </a:r>
            <a:r>
              <a:rPr lang="en"/>
              <a:t> (48:10)</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74d1fbd4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74d1fbd4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17979821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17979821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174d1fbd4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174d1fbd4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74d1fbd4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74d1fbd4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76571170b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76571170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76571170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76571170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74d1fbd4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74d1fbd4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79798215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79798215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76571170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76571170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7657117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17657117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simulations of an artificial environment, all variables </a:t>
            </a:r>
            <a:r>
              <a:rPr i="1" lang="en"/>
              <a:t>begin </a:t>
            </a:r>
            <a:r>
              <a:rPr lang="en"/>
              <a:t>in homeostasis. As we begin running the simulation, the variables quickly begin to change as they have complex relationships between one another, mirroring real-world data collected over time from IoT devices, environment inspections, financial or resource management records, and other sources.</a:t>
            </a:r>
            <a:endParaRPr/>
          </a:p>
          <a:p>
            <a:pPr indent="0" lvl="0" marL="0" rtl="0" algn="l">
              <a:spcBef>
                <a:spcPts val="0"/>
              </a:spcBef>
              <a:spcAft>
                <a:spcPts val="0"/>
              </a:spcAft>
              <a:buNone/>
            </a:pPr>
            <a:r>
              <a:rPr lang="en"/>
              <a:t>As an additional step, we’ve developed simple Active Inference agents who control their own “part” of the environment, in comparison to a random control. This allows us to make benchmark comparisons between how our Active Inference agents compare to simpler, reactive agents.</a:t>
            </a:r>
            <a:endParaRPr/>
          </a:p>
          <a:p>
            <a:pPr indent="0" lvl="0" marL="0" rtl="0" algn="l">
              <a:spcBef>
                <a:spcPts val="0"/>
              </a:spcBef>
              <a:spcAft>
                <a:spcPts val="0"/>
              </a:spcAft>
              <a:buNone/>
            </a:pPr>
            <a:r>
              <a:rPr lang="en"/>
              <a:t>The environment itself is composed of various variables which have complex relationships from timestep to timestep (i.e. data collected at an interval whether it be weekly, daily, or minute-to-minute). For example, soil structure might depend on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76571170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176571170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76571170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176571170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agents reduce their uncertainty about their environment, they are effectively generating value. In this version, we can quantitatively measure “uncertainty” as Bayesian surprise, aligning with the Active Inference framework. Here, Bayesian surprise is essentially a measure of how much the true data differs from our expectations of it–where here our expectations are that the data lie in the homeostatic range. It’s as if we can say, “I am only surprised when my environment is not in homeostasis – the further we are from homeostasis, the more I am surprised”. So, as agents manage their environment overtime to achieve homeostasis, we can track how much surprise is reduced. Reduction of surprise (or uncertainty) thus reflects two real metrics: agents’ learning and efforts, and the actual health of the environment, each of which we consider to be of value for the overall Biofirm. Value can thus accumulate in this way, where at each timestep reductions in surprisal multiplied by negative one are individual accruals of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know, environmental disturbances can happen – if we already perfectly knew how everything worked and will always work, we would never need to problem-solve. We can imagine a scenario where some disturbance, such as a natural disaster or drought, climate change impact, the preferences of stakeholders, or other disturbances generate surprise for the firm – in this case, resolving these disturbances in a way which aligns with firm goals will decrease surprise and therefore generate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Agents, as employees of the firm, can then be compensated for their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174d1fbd4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174d1fbd4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76571170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176571170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17979821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17979821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https://www.perplexity.ai/search/summarize-the-attached-paper-uq7QXVCIRcOhRysv54n9CQ</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7979821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17979821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76571170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176571170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79798215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79798215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u="sng">
                <a:solidFill>
                  <a:srgbClr val="0097A7"/>
                </a:solidFill>
                <a:hlinkClick r:id="rId2">
                  <a:extLst>
                    <a:ext uri="{A12FA001-AC4F-418D-AE19-62706E023703}">
                      <ahyp:hlinkClr val="tx"/>
                    </a:ext>
                  </a:extLst>
                </a:hlinkClick>
              </a:rPr>
              <a:t>Active InferAnt Stream 006.1 ~ Towards (Open Source, Active Inference) Bioregional Biofirm Modeling</a:t>
            </a:r>
            <a:r>
              <a:rPr lang="en"/>
              <a:t> (48:10)</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174d1fbd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174d1fbd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76571170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76571170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point is that the free energy principle touches on many of these major theories and ideas about human behavior – homeostasis and need fulfillment, allostasis and planning, emulative and speculative beliefs, uncertainty reduction, habits and heuristics, computational modelling, neurobiological and empirical underpinnings and substrates for its theories, theoretical physics and the principle of least action. This is the framework I’ve proposed for ABM in the social sciences, where free energy metrics become an interpretable, multi-faceted yet singular values for understanding agent behavior and linking it with how we can use this for our ABM design considerations.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176571170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176571170b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I argued during my previous tutorial at the International Conference for Computational Social Science in July of this year.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76571170b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176571170b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79798215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79798215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79798215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79798215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ndrewbpashea@gmail.com" TargetMode="External"/><Relationship Id="rId4" Type="http://schemas.openxmlformats.org/officeDocument/2006/relationships/hyperlink" Target="https://www.linkedin.com/in/andrewbpashea/" TargetMode="External"/><Relationship Id="rId9" Type="http://schemas.openxmlformats.org/officeDocument/2006/relationships/hyperlink" Target="https://github.com/apashea/IC2S2-Active-Inference-Tutorial" TargetMode="External"/><Relationship Id="rId5" Type="http://schemas.openxmlformats.org/officeDocument/2006/relationships/hyperlink" Target="http://activeinference.institute" TargetMode="External"/><Relationship Id="rId6" Type="http://schemas.openxmlformats.org/officeDocument/2006/relationships/hyperlink" Target="https://www.activeinference.institute/" TargetMode="External"/><Relationship Id="rId7" Type="http://schemas.openxmlformats.org/officeDocument/2006/relationships/hyperlink" Target="http://fp1.ai/About" TargetMode="External"/><Relationship Id="rId8" Type="http://schemas.openxmlformats.org/officeDocument/2006/relationships/hyperlink" Target="https://github.com/apashea/IC2S2-Active-Inference-Tutoria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rxiv.org/abs/2402.0792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frontiersin.org/journals/systems-neuroscience/articles/10.3389/fnsys.2021.772641/full" TargetMode="External"/><Relationship Id="rId4" Type="http://schemas.openxmlformats.org/officeDocument/2006/relationships/hyperlink" Target="https://arxiv.org/abs/2311.10215" TargetMode="External"/><Relationship Id="rId5" Type="http://schemas.openxmlformats.org/officeDocument/2006/relationships/hyperlink" Target="https://arxiv.org/abs/2310.08560" TargetMode="External"/><Relationship Id="rId6" Type="http://schemas.openxmlformats.org/officeDocument/2006/relationships/hyperlink" Target="https://buzsakilab.com/wp/wp-content/uploads/formidable/211/Buzsaki_McKenzie_Davachi_2022.pdf" TargetMode="External"/><Relationship Id="rId7" Type="http://schemas.openxmlformats.org/officeDocument/2006/relationships/hyperlink" Target="https://arxiv.org/abs/2306.0402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direct.mit.edu/books/oa-monograph/5299/Active-InferenceThe-Free-Energy-Principle-in-Mind" TargetMode="External"/><Relationship Id="rId5" Type="http://schemas.openxmlformats.org/officeDocument/2006/relationships/hyperlink" Target="https://direct.mit.edu/books/oa-monograph/5299/Active-InferenceThe-Free-Energy-Principle-in-Min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hyperlink" Target="https://buzsakilab.com/wp/wp-content/uploads/formidable/211/Buzsaki_McKenzie_Davachi_2022.pdf" TargetMode="External"/><Relationship Id="rId6" Type="http://schemas.openxmlformats.org/officeDocument/2006/relationships/hyperlink" Target="https://arxiv.org/abs/2403.11996"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fp1.ai" TargetMode="External"/><Relationship Id="rId4" Type="http://schemas.openxmlformats.org/officeDocument/2006/relationships/hyperlink" Target="https://github.com/ActiveInferenceInstitute/Biofirm" TargetMode="External"/><Relationship Id="rId9" Type="http://schemas.openxmlformats.org/officeDocument/2006/relationships/hyperlink" Target="https://www.youtube.com/watch?v=kGRczFpO8zQ" TargetMode="External"/><Relationship Id="rId5" Type="http://schemas.openxmlformats.org/officeDocument/2006/relationships/hyperlink" Target="https://pymdp-rtd.readthedocs.io/en/latest/index.html" TargetMode="External"/><Relationship Id="rId6" Type="http://schemas.openxmlformats.org/officeDocument/2006/relationships/hyperlink" Target="https://platform.openai.com/docs/models" TargetMode="External"/><Relationship Id="rId7" Type="http://schemas.openxmlformats.org/officeDocument/2006/relationships/hyperlink" Target="https://www.cursor.com/" TargetMode="External"/><Relationship Id="rId8" Type="http://schemas.openxmlformats.org/officeDocument/2006/relationships/hyperlink" Target="https://www.youtube.com/watch?v=QyOslBrs2q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mdpi.com/1099-4300/24/4/476" TargetMode="External"/><Relationship Id="rId4" Type="http://schemas.openxmlformats.org/officeDocument/2006/relationships/hyperlink" Target="https://arxiv.org/abs/2406.07593" TargetMode="External"/><Relationship Id="rId5" Type="http://schemas.openxmlformats.org/officeDocument/2006/relationships/hyperlink" Target="https://www.sciencedirect.com/science/article/abs/pii/S030505482300229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hyperlink" Target="https://direct.mit.edu/books/oa-monograph/5299/Active-InferenceThe-Free-Energy-Principle-in-Min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ithub.com/ActiveInferenceInstitute/Biofirm/blob/main/Bio_Perplexity/NE_Outputs/Massachusetts_Hampshire/MA-HPS_business_case_20241106_153308.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lazerlab.net/sites/default/files/publications/Lazer_Friedman_The_Network_Structure_of_Exploration_and_Exploitation_ASQ.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zenodo.org/records/7803328" TargetMode="External"/><Relationship Id="rId4" Type="http://schemas.openxmlformats.org/officeDocument/2006/relationships/hyperlink" Target="https://coda.io/@active-inference-institute/generalized-notation-notation" TargetMode="External"/><Relationship Id="rId9" Type="http://schemas.openxmlformats.org/officeDocument/2006/relationships/image" Target="../media/image19.png"/><Relationship Id="rId5" Type="http://schemas.openxmlformats.org/officeDocument/2006/relationships/hyperlink" Target="https://github.com/ActiveInferenceInstitute/pymdp/tree/master/pymdp/agentmaker" TargetMode="External"/><Relationship Id="rId6" Type="http://schemas.openxmlformats.org/officeDocument/2006/relationships/hyperlink" Target="https://github.com/infer-actively/pymdp" TargetMode="External"/><Relationship Id="rId7" Type="http://schemas.openxmlformats.org/officeDocument/2006/relationships/hyperlink" Target="https://www.fil.ion.ucl.ac.uk/spm/software/spm12/" TargetMode="External"/><Relationship Id="rId8"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3.png"/><Relationship Id="rId10" Type="http://schemas.openxmlformats.org/officeDocument/2006/relationships/image" Target="../media/image23.png"/><Relationship Id="rId9" Type="http://schemas.openxmlformats.org/officeDocument/2006/relationships/image" Target="../media/image22.png"/><Relationship Id="rId5" Type="http://schemas.openxmlformats.org/officeDocument/2006/relationships/image" Target="../media/image10.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rxinfer.ml/" TargetMode="External"/><Relationship Id="rId4" Type="http://schemas.openxmlformats.org/officeDocument/2006/relationships/hyperlink" Target="https://github.com/ReactiveBayes/RxEnvironments.jl" TargetMode="External"/><Relationship Id="rId5" Type="http://schemas.openxmlformats.org/officeDocument/2006/relationships/hyperlink" Target="https://huggingface.c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fp1.ai" TargetMode="External"/><Relationship Id="rId4" Type="http://schemas.openxmlformats.org/officeDocument/2006/relationships/hyperlink" Target="https://github.com/ActiveInferenceInstitute/Biofirm" TargetMode="External"/><Relationship Id="rId11" Type="http://schemas.openxmlformats.org/officeDocument/2006/relationships/hyperlink" Target="https://www.youtube.com/watch?v=QyOslBrs2qA" TargetMode="External"/><Relationship Id="rId10" Type="http://schemas.openxmlformats.org/officeDocument/2006/relationships/hyperlink" Target="https://huggingface.co/" TargetMode="External"/><Relationship Id="rId12" Type="http://schemas.openxmlformats.org/officeDocument/2006/relationships/hyperlink" Target="https://www.youtube.com/watch?v=kGRczFpO8zQ" TargetMode="External"/><Relationship Id="rId9" Type="http://schemas.openxmlformats.org/officeDocument/2006/relationships/hyperlink" Target="https://github.com/ReactiveBayes/RxEnvironments.jl" TargetMode="External"/><Relationship Id="rId5" Type="http://schemas.openxmlformats.org/officeDocument/2006/relationships/hyperlink" Target="https://pymdp-rtd.readthedocs.io/en/latest/index.html" TargetMode="External"/><Relationship Id="rId6" Type="http://schemas.openxmlformats.org/officeDocument/2006/relationships/hyperlink" Target="https://platform.openai.com/docs/models" TargetMode="External"/><Relationship Id="rId7" Type="http://schemas.openxmlformats.org/officeDocument/2006/relationships/hyperlink" Target="https://www.cursor.com/" TargetMode="External"/><Relationship Id="rId8" Type="http://schemas.openxmlformats.org/officeDocument/2006/relationships/hyperlink" Target="https://rxinfer.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www.youtube.com/watch?v=MzYmdBaJIY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direct.mit.edu/books/oa-monograph/5299/Active-InferenceThe-Free-Energy-Principle-in-Mind" TargetMode="External"/><Relationship Id="rId5" Type="http://schemas.openxmlformats.org/officeDocument/2006/relationships/hyperlink" Target="https://direct.mit.edu/books/oa-monograph/5299/Active-InferenceThe-Free-Energy-Principle-in-Min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mdpi.com/1099-4300/24/4/476" TargetMode="External"/><Relationship Id="rId4" Type="http://schemas.openxmlformats.org/officeDocument/2006/relationships/hyperlink" Target="https://www.frontiersin.org/journals/behavioral-neuroscience/articles/10.3389/fnbeh.2021.647732/full" TargetMode="External"/><Relationship Id="rId11" Type="http://schemas.openxmlformats.org/officeDocument/2006/relationships/image" Target="../media/image5.png"/><Relationship Id="rId10" Type="http://schemas.openxmlformats.org/officeDocument/2006/relationships/image" Target="../media/image4.png"/><Relationship Id="rId9" Type="http://schemas.openxmlformats.org/officeDocument/2006/relationships/hyperlink" Target="https://www.sciencedirect.com/science/article/abs/pii/S0305054823002290" TargetMode="External"/><Relationship Id="rId5" Type="http://schemas.openxmlformats.org/officeDocument/2006/relationships/hyperlink" Target="https://www.preprints.org/manuscript/202410.1895/v1" TargetMode="External"/><Relationship Id="rId6" Type="http://schemas.openxmlformats.org/officeDocument/2006/relationships/hyperlink" Target="https://ieeexplore.ieee.org/document/10288543" TargetMode="External"/><Relationship Id="rId7" Type="http://schemas.openxmlformats.org/officeDocument/2006/relationships/hyperlink" Target="https://github.com/apashea/IC2S2-Active-Inference-Tutorial" TargetMode="External"/><Relationship Id="rId8" Type="http://schemas.openxmlformats.org/officeDocument/2006/relationships/hyperlink" Target="https://journals.sagepub.com/doi/10.2189/asqu.52.4.66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nature.com/articles/s41599-024-03611-3" TargetMode="External"/><Relationship Id="rId4" Type="http://schemas.openxmlformats.org/officeDocument/2006/relationships/hyperlink" Target="https://github.com/tsinghua-fib-lab/LLM-Agent-Based-Modeling-and-Simulation?tab=readme-ov-file#Challenges-and-approaches-of-LLM-for-AB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31500" y="169875"/>
            <a:ext cx="8520600" cy="132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180"/>
              <a:t>“</a:t>
            </a:r>
            <a:r>
              <a:rPr b="1" lang="en" sz="3180"/>
              <a:t>Active Inference as a Framework for Social Science Agent-Based Modeling”</a:t>
            </a:r>
            <a:endParaRPr b="1" sz="3180"/>
          </a:p>
          <a:p>
            <a:pPr indent="0" lvl="0" marL="0" rtl="0" algn="ctr">
              <a:spcBef>
                <a:spcPts val="0"/>
              </a:spcBef>
              <a:spcAft>
                <a:spcPts val="0"/>
              </a:spcAft>
              <a:buSzPts val="990"/>
              <a:buNone/>
            </a:pPr>
            <a:r>
              <a:rPr b="1" i="1" lang="en" sz="2180" u="sng"/>
              <a:t>Featuring “Biofirm” Updates – Design Principles, Development</a:t>
            </a:r>
            <a:endParaRPr b="1" i="1" sz="2180" u="sng"/>
          </a:p>
        </p:txBody>
      </p:sp>
      <p:sp>
        <p:nvSpPr>
          <p:cNvPr id="55" name="Google Shape;55;p13"/>
          <p:cNvSpPr txBox="1"/>
          <p:nvPr>
            <p:ph idx="1" type="subTitle"/>
          </p:nvPr>
        </p:nvSpPr>
        <p:spPr>
          <a:xfrm>
            <a:off x="231500" y="1632650"/>
            <a:ext cx="8520600" cy="792600"/>
          </a:xfrm>
          <a:prstGeom prst="rect">
            <a:avLst/>
          </a:prstGeom>
        </p:spPr>
        <p:txBody>
          <a:bodyPr anchorCtr="0" anchor="t" bIns="91425" lIns="91425" spcFirstLastPara="1" rIns="91425" wrap="square" tIns="91425">
            <a:normAutofit fontScale="77500" lnSpcReduction="10000"/>
          </a:bodyPr>
          <a:lstStyle/>
          <a:p>
            <a:pPr indent="0" lvl="0" marL="0" rtl="0" algn="ctr">
              <a:spcBef>
                <a:spcPts val="0"/>
              </a:spcBef>
              <a:spcAft>
                <a:spcPts val="0"/>
              </a:spcAft>
              <a:buNone/>
            </a:pPr>
            <a:r>
              <a:rPr b="1" i="1" lang="en"/>
              <a:t>Applied Active Inference Symposium ~ 14 November, 2024</a:t>
            </a:r>
            <a:endParaRPr b="1" i="1"/>
          </a:p>
          <a:p>
            <a:pPr indent="0" lvl="0" marL="0" rtl="0" algn="l">
              <a:spcBef>
                <a:spcPts val="0"/>
              </a:spcBef>
              <a:spcAft>
                <a:spcPts val="0"/>
              </a:spcAft>
              <a:buNone/>
            </a:pPr>
            <a:r>
              <a:t/>
            </a:r>
            <a:endParaRPr b="1" i="1"/>
          </a:p>
        </p:txBody>
      </p:sp>
      <p:sp>
        <p:nvSpPr>
          <p:cNvPr id="56" name="Google Shape;56;p13"/>
          <p:cNvSpPr txBox="1"/>
          <p:nvPr/>
        </p:nvSpPr>
        <p:spPr>
          <a:xfrm>
            <a:off x="0" y="2083425"/>
            <a:ext cx="86748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Montserrat"/>
                <a:ea typeface="Montserrat"/>
                <a:cs typeface="Montserrat"/>
                <a:sym typeface="Montserrat"/>
              </a:rPr>
              <a:t>Andrew B. Pashea</a:t>
            </a:r>
            <a:r>
              <a:rPr lang="en" sz="1800">
                <a:solidFill>
                  <a:schemeClr val="dk2"/>
                </a:solidFill>
                <a:latin typeface="Montserrat"/>
                <a:ea typeface="Montserrat"/>
                <a:cs typeface="Montserrat"/>
                <a:sym typeface="Montserrat"/>
              </a:rPr>
              <a:t> – Data Analyst / Scientist / Engineer</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i="1" lang="en" sz="1700" u="sng">
                <a:solidFill>
                  <a:schemeClr val="hlink"/>
                </a:solidFill>
                <a:latin typeface="Montserrat"/>
                <a:ea typeface="Montserrat"/>
                <a:cs typeface="Montserrat"/>
                <a:sym typeface="Montserrat"/>
                <a:hlinkClick r:id="rId3"/>
              </a:rPr>
              <a:t>andrewbpashea@gmail.com</a:t>
            </a:r>
            <a:r>
              <a:rPr lang="en" sz="1300"/>
              <a:t>  || </a:t>
            </a:r>
            <a:r>
              <a:rPr lang="en" sz="1700" u="sng">
                <a:solidFill>
                  <a:schemeClr val="accent5"/>
                </a:solidFill>
                <a:latin typeface="Montserrat"/>
                <a:ea typeface="Montserrat"/>
                <a:cs typeface="Montserrat"/>
                <a:sym typeface="Montserrat"/>
                <a:hlinkClick r:id="rId4">
                  <a:extLst>
                    <a:ext uri="{A12FA001-AC4F-418D-AE19-62706E023703}">
                      <ahyp:hlinkClr val="tx"/>
                    </a:ext>
                  </a:extLst>
                </a:hlinkClick>
              </a:rPr>
              <a:t>https://www.linkedin.com/in/andrewbpashea/</a:t>
            </a:r>
            <a:endParaRPr i="1" sz="17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i="1" sz="1800">
              <a:solidFill>
                <a:schemeClr val="dk2"/>
              </a:solidFill>
              <a:latin typeface="Montserrat"/>
              <a:ea typeface="Montserrat"/>
              <a:cs typeface="Montserrat"/>
              <a:sym typeface="Montserrat"/>
            </a:endParaRPr>
          </a:p>
        </p:txBody>
      </p:sp>
      <p:sp>
        <p:nvSpPr>
          <p:cNvPr id="57" name="Google Shape;57;p13"/>
          <p:cNvSpPr txBox="1"/>
          <p:nvPr/>
        </p:nvSpPr>
        <p:spPr>
          <a:xfrm>
            <a:off x="0" y="2838275"/>
            <a:ext cx="91440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2"/>
                </a:solidFill>
              </a:rPr>
              <a:t>Resources:</a:t>
            </a:r>
            <a:endParaRPr b="1" sz="1600" u="sng">
              <a:solidFill>
                <a:schemeClr val="dk2"/>
              </a:solidFill>
            </a:endParaRPr>
          </a:p>
          <a:p>
            <a:pPr indent="-323850" lvl="0" marL="457200" rtl="0" algn="l">
              <a:spcBef>
                <a:spcPts val="0"/>
              </a:spcBef>
              <a:spcAft>
                <a:spcPts val="0"/>
              </a:spcAft>
              <a:buClr>
                <a:schemeClr val="dk2"/>
              </a:buClr>
              <a:buSzPts val="1500"/>
              <a:buChar char="-"/>
            </a:pPr>
            <a:r>
              <a:rPr b="1" lang="en" sz="1500" u="sng">
                <a:solidFill>
                  <a:schemeClr val="hlink"/>
                </a:solidFill>
                <a:hlinkClick r:id="rId5"/>
              </a:rPr>
              <a:t>Active Inference Institute</a:t>
            </a:r>
            <a:r>
              <a:rPr b="1" lang="en" sz="1500">
                <a:solidFill>
                  <a:schemeClr val="dk2"/>
                </a:solidFill>
              </a:rPr>
              <a:t> – DeSci Learning, Sharing, Collaborating:</a:t>
            </a:r>
            <a:r>
              <a:rPr lang="en" sz="1500">
                <a:solidFill>
                  <a:schemeClr val="dk2"/>
                </a:solidFill>
              </a:rPr>
              <a:t> </a:t>
            </a:r>
            <a:r>
              <a:rPr lang="en" sz="1500" u="sng">
                <a:solidFill>
                  <a:schemeClr val="hlink"/>
                </a:solidFill>
                <a:hlinkClick r:id="rId6"/>
              </a:rPr>
              <a:t>Get Involved!</a:t>
            </a:r>
            <a:endParaRPr sz="1500">
              <a:solidFill>
                <a:schemeClr val="dk2"/>
              </a:solidFill>
            </a:endParaRPr>
          </a:p>
          <a:p>
            <a:pPr indent="-323850" lvl="0" marL="457200" rtl="0" algn="l">
              <a:spcBef>
                <a:spcPts val="0"/>
              </a:spcBef>
              <a:spcAft>
                <a:spcPts val="0"/>
              </a:spcAft>
              <a:buClr>
                <a:schemeClr val="dk2"/>
              </a:buClr>
              <a:buSzPts val="1500"/>
              <a:buChar char="-"/>
            </a:pPr>
            <a:r>
              <a:rPr b="1" lang="en" sz="1500" u="sng">
                <a:solidFill>
                  <a:schemeClr val="hlink"/>
                </a:solidFill>
                <a:hlinkClick r:id="rId7"/>
              </a:rPr>
              <a:t>First Principles First</a:t>
            </a:r>
            <a:r>
              <a:rPr b="1" lang="en" sz="1500">
                <a:solidFill>
                  <a:schemeClr val="dk2"/>
                </a:solidFill>
              </a:rPr>
              <a:t> – Bridging Conversations about Intelligence and the Future</a:t>
            </a:r>
            <a:endParaRPr sz="1500">
              <a:solidFill>
                <a:schemeClr val="dk2"/>
              </a:solidFill>
            </a:endParaRPr>
          </a:p>
          <a:p>
            <a:pPr indent="-323850" lvl="0" marL="457200" rtl="0" algn="l">
              <a:spcBef>
                <a:spcPts val="0"/>
              </a:spcBef>
              <a:spcAft>
                <a:spcPts val="0"/>
              </a:spcAft>
              <a:buClr>
                <a:schemeClr val="dk2"/>
              </a:buClr>
              <a:buSzPts val="1500"/>
              <a:buChar char="-"/>
            </a:pPr>
            <a:r>
              <a:rPr b="1" lang="en" sz="1500" u="sng">
                <a:solidFill>
                  <a:schemeClr val="hlink"/>
                </a:solidFill>
                <a:hlinkClick r:id="rId8"/>
              </a:rPr>
              <a:t>My Github landing page for accumulating learning resources</a:t>
            </a:r>
            <a:r>
              <a:rPr b="1" lang="en" sz="1500">
                <a:solidFill>
                  <a:schemeClr val="dk2"/>
                </a:solidFill>
              </a:rPr>
              <a:t> – </a:t>
            </a:r>
            <a:r>
              <a:rPr b="1" lang="en" sz="1500" u="sng">
                <a:solidFill>
                  <a:schemeClr val="hlink"/>
                </a:solidFill>
                <a:hlinkClick r:id="rId9"/>
              </a:rPr>
              <a:t>https://github.com/apashea/IC2S2-Active-Inference-Tutorial</a:t>
            </a:r>
            <a:endParaRPr b="1" sz="1500">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Slides + single- and multi-agent code for IC2S2 Active Inference workshop I delivered 17th July 2024  (3.5~ hours, 70+ slides of material)</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Slides for this Symposium + Biofirm</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Additional learning resources (e.g., Markdown-annotated script for working with agent belief matrices, YouTube livestream on constructing POMDP agents with pymdp library from scratch)</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53750" y="-63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LLMs and Short-Term / Long-Term Memory</a:t>
            </a:r>
            <a:endParaRPr sz="2320"/>
          </a:p>
        </p:txBody>
      </p:sp>
      <p:sp>
        <p:nvSpPr>
          <p:cNvPr id="132" name="Google Shape;132;p22"/>
          <p:cNvSpPr/>
          <p:nvPr/>
        </p:nvSpPr>
        <p:spPr>
          <a:xfrm>
            <a:off x="791750" y="399450"/>
            <a:ext cx="24870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2"/>
          <p:cNvSpPr txBox="1"/>
          <p:nvPr/>
        </p:nvSpPr>
        <p:spPr>
          <a:xfrm>
            <a:off x="791750" y="468725"/>
            <a:ext cx="308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Hello, my name is Andrew.</a:t>
            </a:r>
            <a:endParaRPr sz="1600">
              <a:solidFill>
                <a:schemeClr val="dk1"/>
              </a:solidFill>
            </a:endParaRPr>
          </a:p>
        </p:txBody>
      </p:sp>
      <p:sp>
        <p:nvSpPr>
          <p:cNvPr id="134" name="Google Shape;134;p22"/>
          <p:cNvSpPr/>
          <p:nvPr/>
        </p:nvSpPr>
        <p:spPr>
          <a:xfrm>
            <a:off x="4038625" y="549925"/>
            <a:ext cx="3351900" cy="72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2"/>
          <p:cNvSpPr txBox="1"/>
          <p:nvPr/>
        </p:nvSpPr>
        <p:spPr>
          <a:xfrm>
            <a:off x="4085000" y="573775"/>
            <a:ext cx="308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LLM: “</a:t>
            </a:r>
            <a:r>
              <a:rPr lang="en" sz="1600">
                <a:solidFill>
                  <a:schemeClr val="dk1"/>
                </a:solidFill>
              </a:rPr>
              <a:t>Hello Andrew. How can I help you today?”</a:t>
            </a:r>
            <a:endParaRPr sz="1600">
              <a:solidFill>
                <a:schemeClr val="dk1"/>
              </a:solidFill>
            </a:endParaRPr>
          </a:p>
        </p:txBody>
      </p:sp>
      <p:sp>
        <p:nvSpPr>
          <p:cNvPr id="136" name="Google Shape;136;p22"/>
          <p:cNvSpPr/>
          <p:nvPr/>
        </p:nvSpPr>
        <p:spPr>
          <a:xfrm>
            <a:off x="709100" y="1032425"/>
            <a:ext cx="3248100" cy="1047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2"/>
          <p:cNvSpPr txBox="1"/>
          <p:nvPr/>
        </p:nvSpPr>
        <p:spPr>
          <a:xfrm>
            <a:off x="765800" y="1093775"/>
            <a:ext cx="3082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Help me prepare an initial draft for a pro forma business model, with the following details: …</a:t>
            </a:r>
            <a:endParaRPr sz="1600">
              <a:solidFill>
                <a:schemeClr val="dk1"/>
              </a:solidFill>
            </a:endParaRPr>
          </a:p>
        </p:txBody>
      </p:sp>
      <p:sp>
        <p:nvSpPr>
          <p:cNvPr id="138" name="Google Shape;138;p22"/>
          <p:cNvSpPr/>
          <p:nvPr/>
        </p:nvSpPr>
        <p:spPr>
          <a:xfrm>
            <a:off x="4038625" y="1581250"/>
            <a:ext cx="4433400" cy="8346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2"/>
          <p:cNvSpPr txBox="1"/>
          <p:nvPr/>
        </p:nvSpPr>
        <p:spPr>
          <a:xfrm>
            <a:off x="4038625" y="1662725"/>
            <a:ext cx="436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LLM: “Certainly. Here is an outline for an initial business model based on your specifications”</a:t>
            </a:r>
            <a:endParaRPr sz="1600">
              <a:solidFill>
                <a:schemeClr val="dk1"/>
              </a:solidFill>
            </a:endParaRPr>
          </a:p>
          <a:p>
            <a:pPr indent="0" lvl="0" marL="0" rtl="0" algn="l">
              <a:spcBef>
                <a:spcPts val="0"/>
              </a:spcBef>
              <a:spcAft>
                <a:spcPts val="0"/>
              </a:spcAft>
              <a:buNone/>
            </a:pPr>
            <a:r>
              <a:rPr lang="en" sz="1600">
                <a:solidFill>
                  <a:schemeClr val="dk1"/>
                </a:solidFill>
              </a:rPr>
              <a:t>  </a:t>
            </a:r>
            <a:endParaRPr sz="1600">
              <a:solidFill>
                <a:schemeClr val="dk1"/>
              </a:solidFill>
            </a:endParaRPr>
          </a:p>
        </p:txBody>
      </p:sp>
      <p:sp>
        <p:nvSpPr>
          <p:cNvPr id="140" name="Google Shape;140;p22"/>
          <p:cNvSpPr/>
          <p:nvPr/>
        </p:nvSpPr>
        <p:spPr>
          <a:xfrm>
            <a:off x="6181775" y="2289100"/>
            <a:ext cx="2110200" cy="431100"/>
          </a:xfrm>
          <a:prstGeom prst="snip1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2"/>
          <p:cNvSpPr txBox="1"/>
          <p:nvPr/>
        </p:nvSpPr>
        <p:spPr>
          <a:xfrm>
            <a:off x="6181775" y="2289100"/>
            <a:ext cx="211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rPr>
              <a:t>Output: Text File</a:t>
            </a:r>
            <a:endParaRPr i="1" sz="1800">
              <a:solidFill>
                <a:schemeClr val="dk2"/>
              </a:solidFill>
            </a:endParaRPr>
          </a:p>
        </p:txBody>
      </p:sp>
      <p:sp>
        <p:nvSpPr>
          <p:cNvPr id="142" name="Google Shape;142;p22"/>
          <p:cNvSpPr/>
          <p:nvPr/>
        </p:nvSpPr>
        <p:spPr>
          <a:xfrm>
            <a:off x="573725" y="2775400"/>
            <a:ext cx="8139900" cy="461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2"/>
          <p:cNvSpPr txBox="1"/>
          <p:nvPr/>
        </p:nvSpPr>
        <p:spPr>
          <a:xfrm>
            <a:off x="851245" y="2806050"/>
            <a:ext cx="744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chemeClr val="dk2"/>
                </a:solidFill>
              </a:rPr>
              <a:t>Deleted conversation history or context window exceeded = context loss </a:t>
            </a:r>
            <a:endParaRPr b="1" i="1" sz="1600">
              <a:solidFill>
                <a:schemeClr val="dk2"/>
              </a:solidFill>
            </a:endParaRPr>
          </a:p>
        </p:txBody>
      </p:sp>
      <p:sp>
        <p:nvSpPr>
          <p:cNvPr id="144" name="Google Shape;144;p22"/>
          <p:cNvSpPr/>
          <p:nvPr/>
        </p:nvSpPr>
        <p:spPr>
          <a:xfrm>
            <a:off x="256775" y="3344625"/>
            <a:ext cx="43152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2"/>
          <p:cNvSpPr txBox="1"/>
          <p:nvPr/>
        </p:nvSpPr>
        <p:spPr>
          <a:xfrm>
            <a:off x="256775" y="3292425"/>
            <a:ext cx="467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Help me revise the file in the following ways… </a:t>
            </a:r>
            <a:endParaRPr sz="1600">
              <a:solidFill>
                <a:schemeClr val="dk1"/>
              </a:solidFill>
            </a:endParaRPr>
          </a:p>
        </p:txBody>
      </p:sp>
      <p:sp>
        <p:nvSpPr>
          <p:cNvPr id="146" name="Google Shape;146;p22"/>
          <p:cNvSpPr/>
          <p:nvPr/>
        </p:nvSpPr>
        <p:spPr>
          <a:xfrm>
            <a:off x="4038625" y="3765175"/>
            <a:ext cx="43638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2"/>
          <p:cNvSpPr txBox="1"/>
          <p:nvPr/>
        </p:nvSpPr>
        <p:spPr>
          <a:xfrm>
            <a:off x="4085000" y="3789025"/>
            <a:ext cx="458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LLM: “Please provide the file you mentioned.”</a:t>
            </a:r>
            <a:endParaRPr sz="1600">
              <a:solidFill>
                <a:schemeClr val="dk1"/>
              </a:solidFill>
            </a:endParaRPr>
          </a:p>
        </p:txBody>
      </p:sp>
      <p:sp>
        <p:nvSpPr>
          <p:cNvPr id="148" name="Google Shape;148;p22"/>
          <p:cNvSpPr/>
          <p:nvPr/>
        </p:nvSpPr>
        <p:spPr>
          <a:xfrm>
            <a:off x="313025" y="4248475"/>
            <a:ext cx="4315200" cy="37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2"/>
          <p:cNvSpPr txBox="1"/>
          <p:nvPr/>
        </p:nvSpPr>
        <p:spPr>
          <a:xfrm>
            <a:off x="313025" y="4196275"/>
            <a:ext cx="467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What is my name?</a:t>
            </a:r>
            <a:endParaRPr sz="1600">
              <a:solidFill>
                <a:schemeClr val="dk1"/>
              </a:solidFill>
            </a:endParaRPr>
          </a:p>
        </p:txBody>
      </p:sp>
      <p:sp>
        <p:nvSpPr>
          <p:cNvPr id="150" name="Google Shape;150;p22"/>
          <p:cNvSpPr/>
          <p:nvPr/>
        </p:nvSpPr>
        <p:spPr>
          <a:xfrm>
            <a:off x="4085000" y="4669025"/>
            <a:ext cx="4206900" cy="43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2"/>
          <p:cNvSpPr txBox="1"/>
          <p:nvPr/>
        </p:nvSpPr>
        <p:spPr>
          <a:xfrm>
            <a:off x="4038624" y="4655725"/>
            <a:ext cx="396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LLM: “Your name is ‘me’.”</a:t>
            </a:r>
            <a:endParaRPr sz="1600">
              <a:solidFill>
                <a:schemeClr val="dk1"/>
              </a:solidFill>
            </a:endParaRPr>
          </a:p>
        </p:txBody>
      </p:sp>
      <p:sp>
        <p:nvSpPr>
          <p:cNvPr id="152" name="Google Shape;15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53750" y="-630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LLMs and Short-Term / Long-Term Memory</a:t>
            </a:r>
            <a:endParaRPr sz="2320"/>
          </a:p>
        </p:txBody>
      </p:sp>
      <p:sp>
        <p:nvSpPr>
          <p:cNvPr id="158" name="Google Shape;158;p23"/>
          <p:cNvSpPr/>
          <p:nvPr/>
        </p:nvSpPr>
        <p:spPr>
          <a:xfrm>
            <a:off x="6662443" y="588375"/>
            <a:ext cx="750000" cy="23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59" name="Google Shape;159;p23"/>
          <p:cNvSpPr txBox="1"/>
          <p:nvPr/>
        </p:nvSpPr>
        <p:spPr>
          <a:xfrm>
            <a:off x="6654618" y="552595"/>
            <a:ext cx="92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Hello, my name is Andrew.</a:t>
            </a:r>
            <a:endParaRPr sz="500">
              <a:solidFill>
                <a:schemeClr val="dk1"/>
              </a:solidFill>
            </a:endParaRPr>
          </a:p>
        </p:txBody>
      </p:sp>
      <p:sp>
        <p:nvSpPr>
          <p:cNvPr id="160" name="Google Shape;160;p23"/>
          <p:cNvSpPr/>
          <p:nvPr/>
        </p:nvSpPr>
        <p:spPr>
          <a:xfrm>
            <a:off x="7641514" y="663330"/>
            <a:ext cx="1010700" cy="3609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61" name="Google Shape;161;p23"/>
          <p:cNvSpPr txBox="1"/>
          <p:nvPr/>
        </p:nvSpPr>
        <p:spPr>
          <a:xfrm>
            <a:off x="7655498" y="675210"/>
            <a:ext cx="92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LLM: “Hello Andrew. How can I help you today?”</a:t>
            </a:r>
            <a:endParaRPr sz="500">
              <a:solidFill>
                <a:schemeClr val="dk1"/>
              </a:solidFill>
            </a:endParaRPr>
          </a:p>
        </p:txBody>
      </p:sp>
      <p:sp>
        <p:nvSpPr>
          <p:cNvPr id="162" name="Google Shape;162;p23"/>
          <p:cNvSpPr/>
          <p:nvPr/>
        </p:nvSpPr>
        <p:spPr>
          <a:xfrm>
            <a:off x="6637520" y="903672"/>
            <a:ext cx="979500" cy="52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63" name="Google Shape;163;p23"/>
          <p:cNvSpPr txBox="1"/>
          <p:nvPr/>
        </p:nvSpPr>
        <p:spPr>
          <a:xfrm>
            <a:off x="6654618" y="934232"/>
            <a:ext cx="929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Help me prepare an initial draft for a pro forma business model, with the following details: …</a:t>
            </a:r>
            <a:endParaRPr sz="500">
              <a:solidFill>
                <a:schemeClr val="dk1"/>
              </a:solidFill>
            </a:endParaRPr>
          </a:p>
        </p:txBody>
      </p:sp>
      <p:sp>
        <p:nvSpPr>
          <p:cNvPr id="164" name="Google Shape;164;p23"/>
          <p:cNvSpPr/>
          <p:nvPr/>
        </p:nvSpPr>
        <p:spPr>
          <a:xfrm>
            <a:off x="7641514" y="1177053"/>
            <a:ext cx="1336800" cy="415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65" name="Google Shape;165;p23"/>
          <p:cNvSpPr txBox="1"/>
          <p:nvPr/>
        </p:nvSpPr>
        <p:spPr>
          <a:xfrm>
            <a:off x="7641514" y="1217637"/>
            <a:ext cx="131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LLM: “Certainly. Here is an outline for an initial business model based on your specifications”</a:t>
            </a:r>
            <a:endParaRPr sz="500">
              <a:solidFill>
                <a:schemeClr val="dk1"/>
              </a:solidFill>
            </a:endParaRPr>
          </a:p>
          <a:p>
            <a:pPr indent="0" lvl="0" marL="0" rtl="0" algn="l">
              <a:spcBef>
                <a:spcPts val="0"/>
              </a:spcBef>
              <a:spcAft>
                <a:spcPts val="0"/>
              </a:spcAft>
              <a:buNone/>
            </a:pPr>
            <a:r>
              <a:rPr lang="en" sz="500">
                <a:solidFill>
                  <a:schemeClr val="dk1"/>
                </a:solidFill>
              </a:rPr>
              <a:t>  </a:t>
            </a:r>
            <a:endParaRPr sz="500">
              <a:solidFill>
                <a:schemeClr val="dk1"/>
              </a:solidFill>
            </a:endParaRPr>
          </a:p>
        </p:txBody>
      </p:sp>
      <p:sp>
        <p:nvSpPr>
          <p:cNvPr id="166" name="Google Shape;166;p23"/>
          <p:cNvSpPr/>
          <p:nvPr/>
        </p:nvSpPr>
        <p:spPr>
          <a:xfrm>
            <a:off x="8287765" y="1529647"/>
            <a:ext cx="636300" cy="214800"/>
          </a:xfrm>
          <a:prstGeom prst="snip1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67" name="Google Shape;167;p23"/>
          <p:cNvSpPr txBox="1"/>
          <p:nvPr/>
        </p:nvSpPr>
        <p:spPr>
          <a:xfrm>
            <a:off x="8287765" y="1529647"/>
            <a:ext cx="636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500">
                <a:solidFill>
                  <a:schemeClr val="dk2"/>
                </a:solidFill>
              </a:rPr>
              <a:t>Output Text File</a:t>
            </a:r>
            <a:endParaRPr i="1" sz="500">
              <a:solidFill>
                <a:schemeClr val="dk2"/>
              </a:solidFill>
            </a:endParaRPr>
          </a:p>
        </p:txBody>
      </p:sp>
      <p:sp>
        <p:nvSpPr>
          <p:cNvPr id="168" name="Google Shape;168;p23"/>
          <p:cNvSpPr/>
          <p:nvPr/>
        </p:nvSpPr>
        <p:spPr>
          <a:xfrm>
            <a:off x="6596699" y="1771883"/>
            <a:ext cx="2454600" cy="2301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69" name="Google Shape;169;p23"/>
          <p:cNvSpPr txBox="1"/>
          <p:nvPr/>
        </p:nvSpPr>
        <p:spPr>
          <a:xfrm>
            <a:off x="6654633" y="1745675"/>
            <a:ext cx="22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500">
                <a:solidFill>
                  <a:schemeClr val="dk2"/>
                </a:solidFill>
              </a:rPr>
              <a:t>Deleted conversation history or context window exceeded = context loss </a:t>
            </a:r>
            <a:endParaRPr b="1" i="1" sz="500">
              <a:solidFill>
                <a:schemeClr val="dk2"/>
              </a:solidFill>
            </a:endParaRPr>
          </a:p>
        </p:txBody>
      </p:sp>
      <p:sp>
        <p:nvSpPr>
          <p:cNvPr id="170" name="Google Shape;170;p23"/>
          <p:cNvSpPr/>
          <p:nvPr/>
        </p:nvSpPr>
        <p:spPr>
          <a:xfrm>
            <a:off x="6501125" y="2055425"/>
            <a:ext cx="1301100" cy="18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71" name="Google Shape;171;p23"/>
          <p:cNvSpPr txBox="1"/>
          <p:nvPr/>
        </p:nvSpPr>
        <p:spPr>
          <a:xfrm>
            <a:off x="6518075" y="1981336"/>
            <a:ext cx="140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Help me revise the file in the following ways… </a:t>
            </a:r>
            <a:endParaRPr sz="500">
              <a:solidFill>
                <a:schemeClr val="dk1"/>
              </a:solidFill>
            </a:endParaRPr>
          </a:p>
        </p:txBody>
      </p:sp>
      <p:sp>
        <p:nvSpPr>
          <p:cNvPr id="172" name="Google Shape;172;p23"/>
          <p:cNvSpPr/>
          <p:nvPr/>
        </p:nvSpPr>
        <p:spPr>
          <a:xfrm>
            <a:off x="7641514" y="2264910"/>
            <a:ext cx="1315800" cy="21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73" name="Google Shape;173;p23"/>
          <p:cNvSpPr txBox="1"/>
          <p:nvPr/>
        </p:nvSpPr>
        <p:spPr>
          <a:xfrm>
            <a:off x="7655498" y="2189190"/>
            <a:ext cx="138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LLM: “Please provide the file you mentioned.”</a:t>
            </a:r>
            <a:endParaRPr sz="500">
              <a:solidFill>
                <a:schemeClr val="dk1"/>
              </a:solidFill>
            </a:endParaRPr>
          </a:p>
        </p:txBody>
      </p:sp>
      <p:sp>
        <p:nvSpPr>
          <p:cNvPr id="174" name="Google Shape;174;p23"/>
          <p:cNvSpPr/>
          <p:nvPr/>
        </p:nvSpPr>
        <p:spPr>
          <a:xfrm>
            <a:off x="6518087" y="2505651"/>
            <a:ext cx="1301100" cy="18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75" name="Google Shape;175;p23"/>
          <p:cNvSpPr txBox="1"/>
          <p:nvPr/>
        </p:nvSpPr>
        <p:spPr>
          <a:xfrm>
            <a:off x="6518087" y="2479649"/>
            <a:ext cx="1409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What is my name?</a:t>
            </a:r>
            <a:endParaRPr sz="500">
              <a:solidFill>
                <a:schemeClr val="dk1"/>
              </a:solidFill>
            </a:endParaRPr>
          </a:p>
        </p:txBody>
      </p:sp>
      <p:sp>
        <p:nvSpPr>
          <p:cNvPr id="176" name="Google Shape;176;p23"/>
          <p:cNvSpPr/>
          <p:nvPr/>
        </p:nvSpPr>
        <p:spPr>
          <a:xfrm>
            <a:off x="7655498" y="2715135"/>
            <a:ext cx="1268700" cy="21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177" name="Google Shape;177;p23"/>
          <p:cNvSpPr txBox="1"/>
          <p:nvPr/>
        </p:nvSpPr>
        <p:spPr>
          <a:xfrm>
            <a:off x="7691488" y="2653185"/>
            <a:ext cx="119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solidFill>
                  <a:schemeClr val="dk1"/>
                </a:solidFill>
              </a:rPr>
              <a:t>LLM: “You have not stated your name.”</a:t>
            </a:r>
            <a:endParaRPr sz="500">
              <a:solidFill>
                <a:schemeClr val="dk1"/>
              </a:solidFill>
            </a:endParaRPr>
          </a:p>
        </p:txBody>
      </p:sp>
      <p:sp>
        <p:nvSpPr>
          <p:cNvPr id="178" name="Google Shape;17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3"/>
          <p:cNvSpPr txBox="1"/>
          <p:nvPr/>
        </p:nvSpPr>
        <p:spPr>
          <a:xfrm>
            <a:off x="0" y="414400"/>
            <a:ext cx="66804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 </a:t>
            </a:r>
            <a:r>
              <a:rPr lang="en">
                <a:solidFill>
                  <a:schemeClr val="dk2"/>
                </a:solidFill>
              </a:rPr>
              <a:t>Recent “agentic” frameworks and workflows abound in recent research, yet the issues presented by limited context windows, confabulation (hallucination, i.e. structurally </a:t>
            </a:r>
            <a:r>
              <a:rPr i="1" lang="en">
                <a:solidFill>
                  <a:schemeClr val="dk2"/>
                </a:solidFill>
              </a:rPr>
              <a:t>seemingly </a:t>
            </a:r>
            <a:r>
              <a:rPr lang="en">
                <a:solidFill>
                  <a:schemeClr val="dk2"/>
                </a:solidFill>
              </a:rPr>
              <a:t>true information)</a:t>
            </a:r>
            <a:endParaRPr>
              <a:solidFill>
                <a:schemeClr val="dk2"/>
              </a:solidFill>
            </a:endParaRPr>
          </a:p>
          <a:p>
            <a:pPr indent="0" lvl="0" marL="0" rtl="0" algn="l">
              <a:spcBef>
                <a:spcPts val="0"/>
              </a:spcBef>
              <a:spcAft>
                <a:spcPts val="0"/>
              </a:spcAft>
              <a:buNone/>
            </a:pPr>
            <a:r>
              <a:rPr lang="en">
                <a:solidFill>
                  <a:schemeClr val="dk2"/>
                </a:solidFill>
              </a:rPr>
              <a:t>- LLMs with conversational histories (i.e. repeatedly re-prompting with recent conversation and important information – “reminding” the LLM of the context) have been considered to be “agents” in various cases</a:t>
            </a:r>
            <a:endParaRPr>
              <a:solidFill>
                <a:schemeClr val="dk2"/>
              </a:solidFill>
            </a:endParaRPr>
          </a:p>
          <a:p>
            <a:pPr indent="0" lvl="0" marL="0" rtl="0" algn="l">
              <a:spcBef>
                <a:spcPts val="0"/>
              </a:spcBef>
              <a:spcAft>
                <a:spcPts val="0"/>
              </a:spcAft>
              <a:buNone/>
            </a:pPr>
            <a:r>
              <a:rPr lang="en" sz="1500">
                <a:solidFill>
                  <a:schemeClr val="dk2"/>
                </a:solidFill>
              </a:rPr>
              <a:t>- Some general approaches to overcoming this include:</a:t>
            </a:r>
            <a:endParaRPr sz="1500">
              <a:solidFill>
                <a:schemeClr val="dk2"/>
              </a:solidFill>
            </a:endParaRPr>
          </a:p>
          <a:p>
            <a:pPr indent="0" lvl="0" marL="0" rtl="0" algn="l">
              <a:spcBef>
                <a:spcPts val="0"/>
              </a:spcBef>
              <a:spcAft>
                <a:spcPts val="0"/>
              </a:spcAft>
              <a:buNone/>
            </a:pPr>
            <a:r>
              <a:rPr lang="en" sz="1500" u="sng">
                <a:solidFill>
                  <a:schemeClr val="dk2"/>
                </a:solidFill>
              </a:rPr>
              <a:t>—Actor-critic frameworks</a:t>
            </a:r>
            <a:r>
              <a:rPr lang="en" sz="1500">
                <a:solidFill>
                  <a:schemeClr val="dk2"/>
                </a:solidFill>
              </a:rPr>
              <a:t>: “2(+) minds are better than one”</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2+ agents are given different role prompts and temperature (randomness) settings so that a more precise agent can “correct”/critique the responses of the other agent</a:t>
            </a:r>
            <a:endParaRPr sz="1500">
              <a:solidFill>
                <a:schemeClr val="dk2"/>
              </a:solidFill>
            </a:endParaRPr>
          </a:p>
          <a:p>
            <a:pPr indent="0" lvl="0" marL="0" rtl="0" algn="l">
              <a:spcBef>
                <a:spcPts val="0"/>
              </a:spcBef>
              <a:spcAft>
                <a:spcPts val="0"/>
              </a:spcAft>
              <a:buNone/>
            </a:pPr>
            <a:r>
              <a:rPr lang="en" sz="1500" u="sng">
                <a:solidFill>
                  <a:schemeClr val="dk2"/>
                </a:solidFill>
              </a:rPr>
              <a:t>—Building out databases</a:t>
            </a:r>
            <a:r>
              <a:rPr lang="en" sz="1500">
                <a:solidFill>
                  <a:schemeClr val="dk2"/>
                </a:solidFill>
              </a:rPr>
              <a:t> of retrieved documents, e.g., domain knowledge, as the “ground truth” to be included/indexed in prompts and responses</a:t>
            </a:r>
            <a:endParaRPr sz="1500">
              <a:solidFill>
                <a:schemeClr val="dk2"/>
              </a:solidFill>
            </a:endParaRPr>
          </a:p>
          <a:p>
            <a:pPr indent="0" lvl="0" marL="0" rtl="0" algn="l">
              <a:spcBef>
                <a:spcPts val="0"/>
              </a:spcBef>
              <a:spcAft>
                <a:spcPts val="0"/>
              </a:spcAft>
              <a:buNone/>
            </a:pPr>
            <a:r>
              <a:rPr lang="en" sz="1500" u="sng">
                <a:solidFill>
                  <a:schemeClr val="dk2"/>
                </a:solidFill>
              </a:rPr>
              <a:t>—</a:t>
            </a:r>
            <a:r>
              <a:rPr lang="en" sz="1500" u="sng">
                <a:solidFill>
                  <a:schemeClr val="dk2"/>
                </a:solidFill>
              </a:rPr>
              <a:t>Thinking-reflecting frameworks</a:t>
            </a:r>
            <a:r>
              <a:rPr lang="en" sz="1500">
                <a:solidFill>
                  <a:schemeClr val="dk2"/>
                </a:solidFill>
              </a:rPr>
              <a:t>, where LLMs must correct/revise their own responses (</a:t>
            </a:r>
            <a:r>
              <a:rPr i="1" lang="en" sz="1500">
                <a:solidFill>
                  <a:schemeClr val="dk2"/>
                </a:solidFill>
              </a:rPr>
              <a:t>notice similarity to actor-critic)</a:t>
            </a:r>
            <a:endParaRPr sz="1500">
              <a:solidFill>
                <a:schemeClr val="dk2"/>
              </a:solidFill>
            </a:endParaRPr>
          </a:p>
          <a:p>
            <a:pPr indent="0" lvl="0" marL="0" rtl="0" algn="l">
              <a:spcBef>
                <a:spcPts val="0"/>
              </a:spcBef>
              <a:spcAft>
                <a:spcPts val="0"/>
              </a:spcAft>
              <a:buNone/>
            </a:pPr>
            <a:r>
              <a:t/>
            </a:r>
            <a:endParaRPr b="1" i="1" sz="1500">
              <a:solidFill>
                <a:schemeClr val="dk2"/>
              </a:solidFill>
            </a:endParaRPr>
          </a:p>
        </p:txBody>
      </p:sp>
      <p:sp>
        <p:nvSpPr>
          <p:cNvPr id="180" name="Google Shape;180;p23"/>
          <p:cNvSpPr txBox="1"/>
          <p:nvPr/>
        </p:nvSpPr>
        <p:spPr>
          <a:xfrm>
            <a:off x="0" y="3853800"/>
            <a:ext cx="8978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chemeClr val="dk2"/>
                </a:solidFill>
              </a:rPr>
              <a:t>- </a:t>
            </a:r>
            <a:r>
              <a:rPr b="1" i="1" lang="en" sz="1500">
                <a:solidFill>
                  <a:schemeClr val="dk2"/>
                </a:solidFill>
              </a:rPr>
              <a:t>In all cases, the prompts are the guiding inputs for determining LLM outputs – they (ideally) provide the user’s context, preferences/intentions, and current state of knowledge to the prompt, while knowing that the LLM does not “learn” any of this information – it simply responds to the prompt / context window. For ongoing goals, we need dynamic means of storing and using this dynamic information. LLMs themselves are not “agents”, in this sense.</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2695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What’s in a prompt? – Integrating pre-structured prompts in software applications</a:t>
            </a:r>
            <a:endParaRPr sz="1820"/>
          </a:p>
        </p:txBody>
      </p:sp>
      <p:sp>
        <p:nvSpPr>
          <p:cNvPr id="186" name="Google Shape;186;p24"/>
          <p:cNvSpPr txBox="1"/>
          <p:nvPr>
            <p:ph idx="1" type="body"/>
          </p:nvPr>
        </p:nvSpPr>
        <p:spPr>
          <a:xfrm>
            <a:off x="101000" y="279275"/>
            <a:ext cx="9042900" cy="477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 </a:t>
            </a:r>
            <a:r>
              <a:rPr lang="en" sz="1500"/>
              <a:t>As researchers are increasingly aware, well-structured prompts which </a:t>
            </a:r>
            <a:r>
              <a:rPr i="1" lang="en" sz="1500"/>
              <a:t>provide context and instruction</a:t>
            </a:r>
            <a:r>
              <a:rPr lang="en" sz="1500"/>
              <a:t> to the LLM are crucial.</a:t>
            </a:r>
            <a:endParaRPr sz="1500"/>
          </a:p>
          <a:p>
            <a:pPr indent="0" lvl="0" marL="0" rtl="0" algn="l">
              <a:lnSpc>
                <a:spcPct val="100000"/>
              </a:lnSpc>
              <a:spcBef>
                <a:spcPts val="0"/>
              </a:spcBef>
              <a:spcAft>
                <a:spcPts val="0"/>
              </a:spcAft>
              <a:buNone/>
            </a:pPr>
            <a:r>
              <a:rPr lang="en" sz="1500"/>
              <a:t>- “Prompt engineering” arose as a field (or, “art”) in and of itself, with now dozens of techniques, e.g., variations of chain-of-thought and sequential prompting, thinking-reflecting designs, in-training reinforcement learning with human feedback.</a:t>
            </a:r>
            <a:endParaRPr sz="1500"/>
          </a:p>
          <a:p>
            <a:pPr indent="0" lvl="0" marL="0" rtl="0" algn="l">
              <a:lnSpc>
                <a:spcPct val="100000"/>
              </a:lnSpc>
              <a:spcBef>
                <a:spcPts val="0"/>
              </a:spcBef>
              <a:spcAft>
                <a:spcPts val="0"/>
              </a:spcAft>
              <a:buNone/>
            </a:pPr>
            <a:r>
              <a:rPr lang="en" sz="1500"/>
              <a:t>- </a:t>
            </a:r>
            <a:r>
              <a:rPr lang="en" sz="1300"/>
              <a:t>“</a:t>
            </a:r>
            <a:r>
              <a:rPr lang="en" sz="1300" u="sng">
                <a:solidFill>
                  <a:schemeClr val="accent5"/>
                </a:solidFill>
                <a:hlinkClick r:id="rId3">
                  <a:extLst>
                    <a:ext uri="{A12FA001-AC4F-418D-AE19-62706E023703}">
                      <ahyp:hlinkClr val="tx"/>
                    </a:ext>
                  </a:extLst>
                </a:hlinkClick>
              </a:rPr>
              <a:t>A Systematic Survey of Prompt Engineering in Large Language Models: Techniques and Applications</a:t>
            </a:r>
            <a:r>
              <a:rPr lang="en" sz="1300"/>
              <a:t>”, Sahoo et. al, 2024.</a:t>
            </a:r>
            <a:endParaRPr sz="1500"/>
          </a:p>
          <a:p>
            <a:pPr indent="0" lvl="0" marL="0" rtl="0" algn="l">
              <a:lnSpc>
                <a:spcPct val="100000"/>
              </a:lnSpc>
              <a:spcBef>
                <a:spcPts val="0"/>
              </a:spcBef>
              <a:spcAft>
                <a:spcPts val="0"/>
              </a:spcAft>
              <a:buNone/>
            </a:pPr>
            <a:r>
              <a:rPr lang="en" sz="1500"/>
              <a:t>- Repeated instances of problems with handling numerical or symbolic problems: intuitively, “2+2=4” as a string (natural language) may or may not be tokenized to be properly read as intended, i.e. as two numerical values to be combined via an addition rule to compute a further value. </a:t>
            </a:r>
            <a:r>
              <a:rPr i="1" lang="en" sz="1500"/>
              <a:t>LLMs are getting better at this, but still risk imprecision</a:t>
            </a:r>
            <a:r>
              <a:rPr lang="en" sz="1500"/>
              <a:t>.</a:t>
            </a:r>
            <a:endParaRPr sz="1500"/>
          </a:p>
          <a:p>
            <a:pPr indent="0" lvl="0" marL="0" rtl="0" algn="l">
              <a:lnSpc>
                <a:spcPct val="100000"/>
              </a:lnSpc>
              <a:spcBef>
                <a:spcPts val="0"/>
              </a:spcBef>
              <a:spcAft>
                <a:spcPts val="0"/>
              </a:spcAft>
              <a:buNone/>
            </a:pPr>
            <a:r>
              <a:rPr lang="en" sz="1500"/>
              <a:t>- In a programming/software environment, mathematical or symbolic logic can be addressed </a:t>
            </a:r>
            <a:r>
              <a:rPr b="1" lang="en" sz="1500"/>
              <a:t>outside of</a:t>
            </a:r>
            <a:r>
              <a:rPr lang="en" sz="1500"/>
              <a:t> LLM logic via pre-structured prompts. For example, </a:t>
            </a:r>
            <a:r>
              <a:rPr b="1" lang="en" sz="1500"/>
              <a:t>mathematical or clear rules-based computations can be carried out in Python code while the LLM handles the natural language aspects</a:t>
            </a:r>
            <a:r>
              <a:rPr lang="en" sz="1500"/>
              <a:t>.</a:t>
            </a:r>
            <a:endParaRPr sz="1500"/>
          </a:p>
          <a:p>
            <a:pPr indent="0" lvl="0" marL="0" rtl="0" algn="l">
              <a:lnSpc>
                <a:spcPct val="100000"/>
              </a:lnSpc>
              <a:spcBef>
                <a:spcPts val="0"/>
              </a:spcBef>
              <a:spcAft>
                <a:spcPts val="0"/>
              </a:spcAft>
              <a:buNone/>
            </a:pPr>
            <a:r>
              <a:rPr lang="en" sz="1500"/>
              <a:t>- </a:t>
            </a:r>
            <a:r>
              <a:rPr b="1" lang="en" sz="1500"/>
              <a:t>Pre-structuring prompts with “empty spaces” </a:t>
            </a:r>
            <a:r>
              <a:rPr lang="en" sz="1500"/>
              <a:t>allows integrating code and LLM prompts (e.g., using f-string literals to input local variables storing </a:t>
            </a:r>
            <a:r>
              <a:rPr i="1" lang="en" sz="1500"/>
              <a:t>text</a:t>
            </a:r>
            <a:r>
              <a:rPr lang="en" sz="1500"/>
              <a:t>, or </a:t>
            </a:r>
            <a:r>
              <a:rPr i="1" lang="en" sz="1500"/>
              <a:t>agent beliefs</a:t>
            </a:r>
            <a:r>
              <a:rPr lang="en" sz="1500"/>
              <a:t>, or </a:t>
            </a:r>
            <a:r>
              <a:rPr i="1" lang="en" sz="1500"/>
              <a:t>existing retrieved domain knowledge </a:t>
            </a:r>
            <a:r>
              <a:rPr lang="en" sz="1500"/>
              <a:t>into prompts automatically to provide </a:t>
            </a:r>
            <a:r>
              <a:rPr i="1" lang="en" sz="1500"/>
              <a:t>concise, pre-structured yet repeatedly updated </a:t>
            </a:r>
            <a:r>
              <a:rPr lang="en" sz="1500"/>
              <a:t>situational context + instructions for precise outputs).</a:t>
            </a:r>
            <a:endParaRPr sz="1500"/>
          </a:p>
          <a:p>
            <a:pPr indent="0" lvl="0" marL="0" rtl="0" algn="l">
              <a:lnSpc>
                <a:spcPct val="100000"/>
              </a:lnSpc>
              <a:spcBef>
                <a:spcPts val="0"/>
              </a:spcBef>
              <a:spcAft>
                <a:spcPts val="0"/>
              </a:spcAft>
              <a:buNone/>
            </a:pPr>
            <a:r>
              <a:rPr lang="en" sz="1500"/>
              <a:t>- For RL/ActInf, one example: just as an agent can be equipped with discrete actions, e.g., “move left”, an agent can be equipped with discrete prompts as actions, e.g., action 1 = ask LLM for a solution to a {problem} given {current beliefs and observations}, action 2 = ask LLM to revise held solution to problem</a:t>
            </a:r>
            <a:endParaRPr sz="1300"/>
          </a:p>
        </p:txBody>
      </p:sp>
      <p:sp>
        <p:nvSpPr>
          <p:cNvPr id="187" name="Google Shape;18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0" y="-78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61111"/>
              <a:buFont typeface="Arial"/>
              <a:buNone/>
            </a:pPr>
            <a:r>
              <a:rPr lang="en" sz="1800"/>
              <a:t>Grounding LLMs: Augmenting agents with natural language</a:t>
            </a:r>
            <a:endParaRPr sz="1800"/>
          </a:p>
          <a:p>
            <a:pPr indent="0" lvl="0" marL="0" rtl="0" algn="l">
              <a:spcBef>
                <a:spcPts val="0"/>
              </a:spcBef>
              <a:spcAft>
                <a:spcPts val="0"/>
              </a:spcAft>
              <a:buNone/>
            </a:pPr>
            <a:r>
              <a:t/>
            </a:r>
            <a:endParaRPr/>
          </a:p>
        </p:txBody>
      </p:sp>
      <p:sp>
        <p:nvSpPr>
          <p:cNvPr id="193" name="Google Shape;193;p25"/>
          <p:cNvSpPr txBox="1"/>
          <p:nvPr>
            <p:ph idx="1" type="body"/>
          </p:nvPr>
        </p:nvSpPr>
        <p:spPr>
          <a:xfrm>
            <a:off x="110700" y="247200"/>
            <a:ext cx="8922600" cy="50763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600"/>
              <a:t>- </a:t>
            </a:r>
            <a:r>
              <a:rPr lang="en" sz="1500"/>
              <a:t>In Active Inference, agents perceive (change their minds) and act (change the world) to realize their preferences in reality, e.g., maintaining homeostasis, planning for homeostasis (allostasis). Agents also engage in </a:t>
            </a:r>
            <a:r>
              <a:rPr b="1" lang="en" sz="1500"/>
              <a:t>learning</a:t>
            </a:r>
            <a:r>
              <a:rPr lang="en" sz="1500"/>
              <a:t> (updating internal model parameters relatable to synaptic learning/modulation, i.e. beliefs about state-observation relationships, efficacy of actions to impact/transition the current state, increased or decreased precision in beliefs).</a:t>
            </a:r>
            <a:endParaRPr sz="15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n" sz="1600"/>
              <a:t>- </a:t>
            </a:r>
            <a:r>
              <a:rPr lang="en" sz="1600"/>
              <a:t>LLMs can be likened to agents who cannot act nor learn – only observe and infer. They are typically trained once (a very expensive process). Some advances have been made to train specialized LLMs, e.g., on texts for medical, legal, financial, or biomaterial research and use-cases, but again typically single training instances without online learning nor “preferences.”</a:t>
            </a:r>
            <a:endParaRPr sz="16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n" sz="1600"/>
              <a:t>- </a:t>
            </a:r>
            <a:r>
              <a:rPr lang="en" sz="1600"/>
              <a:t>From a neurobiological perspective, LLMs have a very broad yet immutable long-term memory (trained once on many, many texts) and highly variable short-term memory (context window). They exhibit strong capacity for textual understanding and reasoning, but must (repeatedly) be provided context. </a:t>
            </a:r>
            <a:r>
              <a:rPr i="1" lang="en" sz="1600"/>
              <a:t>Confabulation also a risk.</a:t>
            </a:r>
            <a:endParaRPr i="1" sz="16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n" sz="1600"/>
              <a:t>- Goal: Instead of thinking of LLMs as “agents”, </a:t>
            </a:r>
            <a:r>
              <a:rPr lang="en" sz="1600" u="sng"/>
              <a:t>consider LLMs as a language processing tool</a:t>
            </a:r>
            <a:r>
              <a:rPr lang="en" sz="1600"/>
              <a:t>. From this vantage point, we can envision </a:t>
            </a:r>
            <a:r>
              <a:rPr lang="en" sz="1600" u="sng"/>
              <a:t>augmenting agents who learn and act (i.e. Active Inference agents) with the capacity for natural language</a:t>
            </a:r>
            <a:r>
              <a:rPr lang="en" sz="1600"/>
              <a:t>.</a:t>
            </a:r>
            <a:endParaRPr sz="1600"/>
          </a:p>
          <a:p>
            <a:pPr indent="0" lvl="0" marL="0" rtl="0" algn="l">
              <a:lnSpc>
                <a:spcPct val="80000"/>
              </a:lnSpc>
              <a:spcBef>
                <a:spcPts val="0"/>
              </a:spcBef>
              <a:spcAft>
                <a:spcPts val="0"/>
              </a:spcAft>
              <a:buNone/>
            </a:pPr>
            <a:r>
              <a:t/>
            </a:r>
            <a:endParaRPr sz="900"/>
          </a:p>
          <a:p>
            <a:pPr indent="-317500" lvl="0" marL="457200" rtl="0" algn="l">
              <a:lnSpc>
                <a:spcPct val="80000"/>
              </a:lnSpc>
              <a:spcBef>
                <a:spcPts val="0"/>
              </a:spcBef>
              <a:spcAft>
                <a:spcPts val="0"/>
              </a:spcAft>
              <a:buSzPts val="1400"/>
              <a:buChar char="-"/>
            </a:pPr>
            <a:r>
              <a:rPr lang="en" sz="1400"/>
              <a:t>“</a:t>
            </a:r>
            <a:r>
              <a:rPr lang="en" sz="1400" u="sng">
                <a:solidFill>
                  <a:schemeClr val="hlink"/>
                </a:solidFill>
                <a:hlinkClick r:id="rId3"/>
              </a:rPr>
              <a:t>Understanding, Explanation, and Active Inference</a:t>
            </a:r>
            <a:r>
              <a:rPr lang="en" sz="1400"/>
              <a:t>” (Parr et. al, 2021).</a:t>
            </a:r>
            <a:endParaRPr sz="1400"/>
          </a:p>
          <a:p>
            <a:pPr indent="-317500" lvl="0" marL="457200" rtl="0" algn="l">
              <a:lnSpc>
                <a:spcPct val="80000"/>
              </a:lnSpc>
              <a:spcBef>
                <a:spcPts val="0"/>
              </a:spcBef>
              <a:spcAft>
                <a:spcPts val="0"/>
              </a:spcAft>
              <a:buSzPts val="1400"/>
              <a:buChar char="-"/>
            </a:pPr>
            <a:r>
              <a:rPr lang="en" sz="1400"/>
              <a:t>“</a:t>
            </a:r>
            <a:r>
              <a:rPr lang="en" sz="1400" u="sng">
                <a:solidFill>
                  <a:schemeClr val="hlink"/>
                </a:solidFill>
                <a:hlinkClick r:id="rId4"/>
              </a:rPr>
              <a:t>Predictive Minds: LLMs As Atypical Active Inference Agents</a:t>
            </a:r>
            <a:r>
              <a:rPr lang="en" sz="1400"/>
              <a:t>” (Kulveit et. al, 2023).</a:t>
            </a:r>
            <a:endParaRPr sz="1400"/>
          </a:p>
          <a:p>
            <a:pPr indent="-317500" lvl="0" marL="457200" rtl="0" algn="l">
              <a:lnSpc>
                <a:spcPct val="80000"/>
              </a:lnSpc>
              <a:spcBef>
                <a:spcPts val="0"/>
              </a:spcBef>
              <a:spcAft>
                <a:spcPts val="0"/>
              </a:spcAft>
              <a:buSzPts val="1400"/>
              <a:buChar char="-"/>
            </a:pPr>
            <a:r>
              <a:rPr lang="en" sz="1400"/>
              <a:t>“</a:t>
            </a:r>
            <a:r>
              <a:rPr lang="en" sz="1400" u="sng">
                <a:solidFill>
                  <a:schemeClr val="hlink"/>
                </a:solidFill>
                <a:hlinkClick r:id="rId5"/>
              </a:rPr>
              <a:t>MemGPT: Towards LLMs as Operating Systems</a:t>
            </a:r>
            <a:r>
              <a:rPr lang="en" sz="1400"/>
              <a:t>” (Packer et. al, 2023).</a:t>
            </a:r>
            <a:endParaRPr sz="1400"/>
          </a:p>
          <a:p>
            <a:pPr indent="-317500" lvl="0" marL="457200" rtl="0" algn="l">
              <a:lnSpc>
                <a:spcPct val="80000"/>
              </a:lnSpc>
              <a:spcBef>
                <a:spcPts val="0"/>
              </a:spcBef>
              <a:spcAft>
                <a:spcPts val="0"/>
              </a:spcAft>
              <a:buSzPts val="1400"/>
              <a:buChar char="-"/>
            </a:pPr>
            <a:r>
              <a:rPr lang="en" sz="1400"/>
              <a:t>“</a:t>
            </a:r>
            <a:r>
              <a:rPr lang="en" sz="1400" u="sng">
                <a:solidFill>
                  <a:schemeClr val="hlink"/>
                </a:solidFill>
                <a:hlinkClick r:id="rId6"/>
              </a:rPr>
              <a:t>Neurophysiology of Remembering</a:t>
            </a:r>
            <a:r>
              <a:rPr lang="en" sz="1400"/>
              <a:t>” (Buzsaki et. al, 2022).</a:t>
            </a:r>
            <a:endParaRPr sz="1400"/>
          </a:p>
          <a:p>
            <a:pPr indent="-317500" lvl="0" marL="457200" rtl="0" algn="l">
              <a:lnSpc>
                <a:spcPct val="80000"/>
              </a:lnSpc>
              <a:spcBef>
                <a:spcPts val="0"/>
              </a:spcBef>
              <a:spcAft>
                <a:spcPts val="0"/>
              </a:spcAft>
              <a:buSzPts val="1400"/>
              <a:buChar char="-"/>
            </a:pPr>
            <a:r>
              <a:rPr lang="en" sz="1400"/>
              <a:t>“</a:t>
            </a:r>
            <a:r>
              <a:rPr lang="en" sz="1400" u="sng">
                <a:solidFill>
                  <a:schemeClr val="hlink"/>
                </a:solidFill>
                <a:hlinkClick r:id="rId7"/>
              </a:rPr>
              <a:t>Designing explainable artificial intelligence with active inference: A framework for transparent introspection and decision-making</a:t>
            </a:r>
            <a:r>
              <a:rPr lang="en" sz="1400"/>
              <a:t>” (Albarracin et. al, 2024).</a:t>
            </a:r>
            <a:endParaRPr sz="1400"/>
          </a:p>
          <a:p>
            <a:pPr indent="0" lvl="0" marL="0" rtl="0" algn="l">
              <a:lnSpc>
                <a:spcPct val="80000"/>
              </a:lnSpc>
              <a:spcBef>
                <a:spcPts val="0"/>
              </a:spcBef>
              <a:spcAft>
                <a:spcPts val="0"/>
              </a:spcAft>
              <a:buNone/>
            </a:pPr>
            <a:r>
              <a:t/>
            </a:r>
            <a:endParaRPr sz="1400"/>
          </a:p>
        </p:txBody>
      </p:sp>
      <p:sp>
        <p:nvSpPr>
          <p:cNvPr id="194" name="Google Shape;19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6"/>
          <p:cNvPicPr preferRelativeResize="0"/>
          <p:nvPr/>
        </p:nvPicPr>
        <p:blipFill>
          <a:blip r:embed="rId3">
            <a:alphaModFix/>
          </a:blip>
          <a:stretch>
            <a:fillRect/>
          </a:stretch>
        </p:blipFill>
        <p:spPr>
          <a:xfrm>
            <a:off x="3099576" y="15976"/>
            <a:ext cx="3395649" cy="2900774"/>
          </a:xfrm>
          <a:prstGeom prst="rect">
            <a:avLst/>
          </a:prstGeom>
          <a:noFill/>
          <a:ln>
            <a:noFill/>
          </a:ln>
          <a:effectLst>
            <a:outerShdw blurRad="414338" rotWithShape="0" algn="bl" dir="5400000" dist="19050">
              <a:srgbClr val="000000">
                <a:alpha val="85000"/>
              </a:srgbClr>
            </a:outerShdw>
          </a:effectLst>
        </p:spPr>
      </p:pic>
      <p:sp>
        <p:nvSpPr>
          <p:cNvPr id="200" name="Google Shape;200;p26"/>
          <p:cNvSpPr/>
          <p:nvPr/>
        </p:nvSpPr>
        <p:spPr>
          <a:xfrm>
            <a:off x="64900" y="3891550"/>
            <a:ext cx="1506600" cy="1232400"/>
          </a:xfrm>
          <a:prstGeom prst="snip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6"/>
          <p:cNvSpPr txBox="1"/>
          <p:nvPr>
            <p:ph type="title"/>
          </p:nvPr>
        </p:nvSpPr>
        <p:spPr>
          <a:xfrm>
            <a:off x="44100" y="110250"/>
            <a:ext cx="2268600" cy="15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Grounding LLMs: </a:t>
            </a:r>
            <a:endParaRPr sz="1800"/>
          </a:p>
          <a:p>
            <a:pPr indent="0" lvl="0" marL="0" rtl="0" algn="l">
              <a:spcBef>
                <a:spcPts val="0"/>
              </a:spcBef>
              <a:spcAft>
                <a:spcPts val="0"/>
              </a:spcAft>
              <a:buNone/>
            </a:pPr>
            <a:r>
              <a:rPr lang="en" sz="1800"/>
              <a:t>Augmenting agents</a:t>
            </a:r>
            <a:endParaRPr sz="1800"/>
          </a:p>
          <a:p>
            <a:pPr indent="0" lvl="0" marL="0" rtl="0" algn="l">
              <a:spcBef>
                <a:spcPts val="0"/>
              </a:spcBef>
              <a:spcAft>
                <a:spcPts val="0"/>
              </a:spcAft>
              <a:buNone/>
            </a:pPr>
            <a:r>
              <a:rPr lang="en" sz="1800"/>
              <a:t>with natural language</a:t>
            </a:r>
            <a:endParaRPr sz="1800"/>
          </a:p>
        </p:txBody>
      </p:sp>
      <p:sp>
        <p:nvSpPr>
          <p:cNvPr id="202" name="Google Shape;202;p26"/>
          <p:cNvSpPr/>
          <p:nvPr/>
        </p:nvSpPr>
        <p:spPr>
          <a:xfrm>
            <a:off x="3825175" y="2989175"/>
            <a:ext cx="843900" cy="677100"/>
          </a:xfrm>
          <a:prstGeom prst="snip1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6"/>
          <p:cNvSpPr/>
          <p:nvPr/>
        </p:nvSpPr>
        <p:spPr>
          <a:xfrm>
            <a:off x="1907300" y="2821425"/>
            <a:ext cx="1506600" cy="89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4" name="Google Shape;204;p26"/>
          <p:cNvCxnSpPr/>
          <p:nvPr/>
        </p:nvCxnSpPr>
        <p:spPr>
          <a:xfrm flipH="1" rot="10800000">
            <a:off x="1571500" y="3757775"/>
            <a:ext cx="576300" cy="315600"/>
          </a:xfrm>
          <a:prstGeom prst="straightConnector1">
            <a:avLst/>
          </a:prstGeom>
          <a:noFill/>
          <a:ln cap="flat" cmpd="sng" w="38100">
            <a:solidFill>
              <a:schemeClr val="dk2"/>
            </a:solidFill>
            <a:prstDash val="solid"/>
            <a:round/>
            <a:headEnd len="med" w="med" type="none"/>
            <a:tailEnd len="med" w="med" type="triangle"/>
          </a:ln>
        </p:spPr>
      </p:cxnSp>
      <p:sp>
        <p:nvSpPr>
          <p:cNvPr id="205" name="Google Shape;205;p26"/>
          <p:cNvSpPr/>
          <p:nvPr/>
        </p:nvSpPr>
        <p:spPr>
          <a:xfrm>
            <a:off x="5373278" y="3407325"/>
            <a:ext cx="1812300" cy="80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6" name="Google Shape;206;p26"/>
          <p:cNvCxnSpPr/>
          <p:nvPr/>
        </p:nvCxnSpPr>
        <p:spPr>
          <a:xfrm>
            <a:off x="4676075" y="3423100"/>
            <a:ext cx="697200" cy="383100"/>
          </a:xfrm>
          <a:prstGeom prst="straightConnector1">
            <a:avLst/>
          </a:prstGeom>
          <a:noFill/>
          <a:ln cap="flat" cmpd="sng" w="38100">
            <a:solidFill>
              <a:schemeClr val="dk2"/>
            </a:solidFill>
            <a:prstDash val="solid"/>
            <a:round/>
            <a:headEnd len="med" w="med" type="none"/>
            <a:tailEnd len="med" w="med" type="triangle"/>
          </a:ln>
        </p:spPr>
      </p:cxnSp>
      <p:sp>
        <p:nvSpPr>
          <p:cNvPr id="207" name="Google Shape;207;p26"/>
          <p:cNvSpPr txBox="1"/>
          <p:nvPr/>
        </p:nvSpPr>
        <p:spPr>
          <a:xfrm>
            <a:off x="1819550" y="2908800"/>
            <a:ext cx="1682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rPr>
              <a:t>STRUCTURED PROMPTS</a:t>
            </a:r>
            <a:endParaRPr sz="1700">
              <a:solidFill>
                <a:schemeClr val="dk1"/>
              </a:solidFill>
            </a:endParaRPr>
          </a:p>
        </p:txBody>
      </p:sp>
      <p:sp>
        <p:nvSpPr>
          <p:cNvPr id="208" name="Google Shape;208;p26"/>
          <p:cNvSpPr txBox="1"/>
          <p:nvPr/>
        </p:nvSpPr>
        <p:spPr>
          <a:xfrm>
            <a:off x="28450" y="3891550"/>
            <a:ext cx="15795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Documents</a:t>
            </a:r>
            <a:endParaRPr sz="1700"/>
          </a:p>
          <a:p>
            <a:pPr indent="0" lvl="0" marL="0" rtl="0" algn="l">
              <a:spcBef>
                <a:spcPts val="0"/>
              </a:spcBef>
              <a:spcAft>
                <a:spcPts val="0"/>
              </a:spcAft>
              <a:buNone/>
            </a:pPr>
            <a:r>
              <a:rPr lang="en" sz="1700"/>
              <a:t>(PDFs, text)</a:t>
            </a:r>
            <a:endParaRPr sz="1700"/>
          </a:p>
          <a:p>
            <a:pPr indent="0" lvl="0" marL="0" rtl="0" algn="l">
              <a:spcBef>
                <a:spcPts val="0"/>
              </a:spcBef>
              <a:spcAft>
                <a:spcPts val="0"/>
              </a:spcAft>
              <a:buNone/>
            </a:pPr>
            <a:r>
              <a:rPr i="1" lang="en" sz="1300"/>
              <a:t>“grounding truth”, preferences, goals</a:t>
            </a:r>
            <a:endParaRPr i="1" sz="1300"/>
          </a:p>
          <a:p>
            <a:pPr indent="0" lvl="0" marL="0" rtl="0" algn="l">
              <a:spcBef>
                <a:spcPts val="0"/>
              </a:spcBef>
              <a:spcAft>
                <a:spcPts val="0"/>
              </a:spcAft>
              <a:buNone/>
            </a:pPr>
            <a:r>
              <a:t/>
            </a:r>
            <a:endParaRPr sz="1300"/>
          </a:p>
        </p:txBody>
      </p:sp>
      <p:sp>
        <p:nvSpPr>
          <p:cNvPr id="209" name="Google Shape;209;p26"/>
          <p:cNvSpPr txBox="1"/>
          <p:nvPr/>
        </p:nvSpPr>
        <p:spPr>
          <a:xfrm>
            <a:off x="3763588" y="2903175"/>
            <a:ext cx="1056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rPr>
              <a:t>LLM</a:t>
            </a:r>
            <a:endParaRPr sz="3200">
              <a:solidFill>
                <a:schemeClr val="dk1"/>
              </a:solidFill>
            </a:endParaRPr>
          </a:p>
        </p:txBody>
      </p:sp>
      <p:cxnSp>
        <p:nvCxnSpPr>
          <p:cNvPr id="210" name="Google Shape;210;p26"/>
          <p:cNvCxnSpPr/>
          <p:nvPr/>
        </p:nvCxnSpPr>
        <p:spPr>
          <a:xfrm>
            <a:off x="3348475" y="3260250"/>
            <a:ext cx="476700" cy="5100"/>
          </a:xfrm>
          <a:prstGeom prst="straightConnector1">
            <a:avLst/>
          </a:prstGeom>
          <a:noFill/>
          <a:ln cap="flat" cmpd="sng" w="38100">
            <a:solidFill>
              <a:schemeClr val="dk2"/>
            </a:solidFill>
            <a:prstDash val="solid"/>
            <a:round/>
            <a:headEnd len="med" w="med" type="none"/>
            <a:tailEnd len="med" w="med" type="triangle"/>
          </a:ln>
        </p:spPr>
      </p:cxnSp>
      <p:sp>
        <p:nvSpPr>
          <p:cNvPr id="211" name="Google Shape;211;p26"/>
          <p:cNvSpPr txBox="1"/>
          <p:nvPr/>
        </p:nvSpPr>
        <p:spPr>
          <a:xfrm>
            <a:off x="5373275" y="3423100"/>
            <a:ext cx="1812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STRUCTURED</a:t>
            </a:r>
            <a:endParaRPr sz="1800">
              <a:solidFill>
                <a:schemeClr val="dk1"/>
              </a:solidFill>
            </a:endParaRPr>
          </a:p>
          <a:p>
            <a:pPr indent="0" lvl="0" marL="0" rtl="0" algn="ctr">
              <a:spcBef>
                <a:spcPts val="0"/>
              </a:spcBef>
              <a:spcAft>
                <a:spcPts val="0"/>
              </a:spcAft>
              <a:buNone/>
            </a:pPr>
            <a:r>
              <a:rPr lang="en" sz="1800">
                <a:solidFill>
                  <a:schemeClr val="dk1"/>
                </a:solidFill>
              </a:rPr>
              <a:t>RESPONSE</a:t>
            </a:r>
            <a:endParaRPr sz="1800">
              <a:solidFill>
                <a:schemeClr val="dk1"/>
              </a:solidFill>
            </a:endParaRPr>
          </a:p>
        </p:txBody>
      </p:sp>
      <p:sp>
        <p:nvSpPr>
          <p:cNvPr id="212" name="Google Shape;212;p26"/>
          <p:cNvSpPr/>
          <p:nvPr/>
        </p:nvSpPr>
        <p:spPr>
          <a:xfrm>
            <a:off x="3763600" y="2265525"/>
            <a:ext cx="2662200" cy="601500"/>
          </a:xfrm>
          <a:prstGeom prst="roundRect">
            <a:avLst>
              <a:gd fmla="val 16667" name="adj"/>
            </a:avLst>
          </a:prstGeom>
          <a:solidFill>
            <a:srgbClr val="00FFB7">
              <a:alpha val="15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6"/>
          <p:cNvSpPr txBox="1"/>
          <p:nvPr/>
        </p:nvSpPr>
        <p:spPr>
          <a:xfrm>
            <a:off x="6495225" y="2305650"/>
            <a:ext cx="247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rgbClr val="00FFFF"/>
                </a:solidFill>
              </a:rPr>
              <a:t>Observations (Potentially Noisy)</a:t>
            </a:r>
            <a:endParaRPr b="1" i="1" sz="1500">
              <a:solidFill>
                <a:srgbClr val="00FFFF"/>
              </a:solidFill>
            </a:endParaRPr>
          </a:p>
        </p:txBody>
      </p:sp>
      <p:sp>
        <p:nvSpPr>
          <p:cNvPr id="214" name="Google Shape;214;p26"/>
          <p:cNvSpPr txBox="1"/>
          <p:nvPr/>
        </p:nvSpPr>
        <p:spPr>
          <a:xfrm>
            <a:off x="6704582" y="1691200"/>
            <a:ext cx="2471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rgbClr val="FF84B7"/>
                </a:solidFill>
              </a:rPr>
              <a:t>Associations</a:t>
            </a:r>
            <a:endParaRPr b="1" i="1" sz="1500">
              <a:solidFill>
                <a:srgbClr val="FF84B7"/>
              </a:solidFill>
            </a:endParaRPr>
          </a:p>
          <a:p>
            <a:pPr indent="0" lvl="0" marL="0" rtl="0" algn="l">
              <a:spcBef>
                <a:spcPts val="0"/>
              </a:spcBef>
              <a:spcAft>
                <a:spcPts val="0"/>
              </a:spcAft>
              <a:buNone/>
            </a:pPr>
            <a:r>
              <a:rPr b="1" i="1" lang="en" sz="1500">
                <a:solidFill>
                  <a:srgbClr val="FF84B7"/>
                </a:solidFill>
              </a:rPr>
              <a:t>(Likelihoods, P(o|s) )</a:t>
            </a:r>
            <a:endParaRPr b="1" i="1" sz="1500">
              <a:solidFill>
                <a:srgbClr val="FF84B7"/>
              </a:solidFill>
            </a:endParaRPr>
          </a:p>
        </p:txBody>
      </p:sp>
      <p:sp>
        <p:nvSpPr>
          <p:cNvPr id="215" name="Google Shape;215;p26"/>
          <p:cNvSpPr txBox="1"/>
          <p:nvPr/>
        </p:nvSpPr>
        <p:spPr>
          <a:xfrm>
            <a:off x="6495225" y="1203963"/>
            <a:ext cx="2789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rgbClr val="00FF00"/>
                </a:solidFill>
              </a:rPr>
              <a:t>Temporal Belief Updating </a:t>
            </a:r>
            <a:endParaRPr b="1" i="1" sz="1500">
              <a:solidFill>
                <a:srgbClr val="00FF00"/>
              </a:solidFill>
            </a:endParaRPr>
          </a:p>
          <a:p>
            <a:pPr indent="0" lvl="0" marL="0" rtl="0" algn="l">
              <a:spcBef>
                <a:spcPts val="0"/>
              </a:spcBef>
              <a:spcAft>
                <a:spcPts val="0"/>
              </a:spcAft>
              <a:buNone/>
            </a:pPr>
            <a:r>
              <a:rPr b="1" i="1" lang="en" sz="1500">
                <a:solidFill>
                  <a:srgbClr val="00FF00"/>
                </a:solidFill>
              </a:rPr>
              <a:t>(Priors to State Transitions)</a:t>
            </a:r>
            <a:endParaRPr b="1" i="1" sz="1500">
              <a:solidFill>
                <a:srgbClr val="00FF00"/>
              </a:solidFill>
            </a:endParaRPr>
          </a:p>
        </p:txBody>
      </p:sp>
      <p:sp>
        <p:nvSpPr>
          <p:cNvPr id="216" name="Google Shape;216;p26"/>
          <p:cNvSpPr txBox="1"/>
          <p:nvPr/>
        </p:nvSpPr>
        <p:spPr>
          <a:xfrm>
            <a:off x="6580100" y="520050"/>
            <a:ext cx="200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rgbClr val="C27BA0"/>
                </a:solidFill>
                <a:highlight>
                  <a:schemeClr val="lt1"/>
                </a:highlight>
              </a:rPr>
              <a:t>Policies</a:t>
            </a:r>
            <a:endParaRPr b="1" i="1" sz="1500">
              <a:solidFill>
                <a:srgbClr val="C27BA0"/>
              </a:solidFill>
              <a:highlight>
                <a:schemeClr val="lt1"/>
              </a:highlight>
            </a:endParaRPr>
          </a:p>
          <a:p>
            <a:pPr indent="0" lvl="0" marL="0" rtl="0" algn="l">
              <a:spcBef>
                <a:spcPts val="0"/>
              </a:spcBef>
              <a:spcAft>
                <a:spcPts val="0"/>
              </a:spcAft>
              <a:buNone/>
            </a:pPr>
            <a:r>
              <a:rPr b="1" i="1" lang="en" sz="1500">
                <a:solidFill>
                  <a:srgbClr val="C27BA0"/>
                </a:solidFill>
                <a:highlight>
                  <a:schemeClr val="lt1"/>
                </a:highlight>
              </a:rPr>
              <a:t>(Actions)</a:t>
            </a:r>
            <a:endParaRPr b="1" i="1" sz="1500">
              <a:solidFill>
                <a:srgbClr val="C27BA0"/>
              </a:solidFill>
              <a:highlight>
                <a:schemeClr val="lt1"/>
              </a:highlight>
            </a:endParaRPr>
          </a:p>
        </p:txBody>
      </p:sp>
      <p:sp>
        <p:nvSpPr>
          <p:cNvPr id="217" name="Google Shape;217;p26"/>
          <p:cNvSpPr/>
          <p:nvPr/>
        </p:nvSpPr>
        <p:spPr>
          <a:xfrm>
            <a:off x="3763600" y="1816425"/>
            <a:ext cx="2789100" cy="415500"/>
          </a:xfrm>
          <a:prstGeom prst="roundRect">
            <a:avLst>
              <a:gd fmla="val 16667" name="adj"/>
            </a:avLst>
          </a:prstGeom>
          <a:solidFill>
            <a:srgbClr val="FF0043">
              <a:alpha val="15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6"/>
          <p:cNvSpPr txBox="1"/>
          <p:nvPr/>
        </p:nvSpPr>
        <p:spPr>
          <a:xfrm>
            <a:off x="6495225" y="-75475"/>
            <a:ext cx="2706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chemeClr val="dk2"/>
                </a:solidFill>
              </a:rPr>
              <a:t>Expected Free Energy (including </a:t>
            </a:r>
            <a:r>
              <a:rPr b="1" i="1" lang="en" sz="1500">
                <a:solidFill>
                  <a:schemeClr val="dk2"/>
                </a:solidFill>
              </a:rPr>
              <a:t>Preferences</a:t>
            </a:r>
            <a:r>
              <a:rPr i="1" lang="en" sz="1500">
                <a:solidFill>
                  <a:schemeClr val="dk2"/>
                </a:solidFill>
              </a:rPr>
              <a:t>)</a:t>
            </a:r>
            <a:endParaRPr i="1" sz="1500">
              <a:solidFill>
                <a:schemeClr val="dk2"/>
              </a:solidFill>
            </a:endParaRPr>
          </a:p>
        </p:txBody>
      </p:sp>
      <p:cxnSp>
        <p:nvCxnSpPr>
          <p:cNvPr id="219" name="Google Shape;219;p26"/>
          <p:cNvCxnSpPr>
            <a:stCxn id="201" idx="3"/>
          </p:cNvCxnSpPr>
          <p:nvPr/>
        </p:nvCxnSpPr>
        <p:spPr>
          <a:xfrm flipH="1">
            <a:off x="2284200" y="878850"/>
            <a:ext cx="28500" cy="1902900"/>
          </a:xfrm>
          <a:prstGeom prst="straightConnector1">
            <a:avLst/>
          </a:prstGeom>
          <a:noFill/>
          <a:ln cap="flat" cmpd="sng" w="38100">
            <a:solidFill>
              <a:schemeClr val="dk2"/>
            </a:solidFill>
            <a:prstDash val="solid"/>
            <a:round/>
            <a:headEnd len="med" w="med" type="none"/>
            <a:tailEnd len="med" w="med" type="triangle"/>
          </a:ln>
        </p:spPr>
      </p:cxnSp>
      <p:cxnSp>
        <p:nvCxnSpPr>
          <p:cNvPr id="220" name="Google Shape;220;p26"/>
          <p:cNvCxnSpPr/>
          <p:nvPr/>
        </p:nvCxnSpPr>
        <p:spPr>
          <a:xfrm flipH="1">
            <a:off x="2312725" y="897500"/>
            <a:ext cx="2072700" cy="6300"/>
          </a:xfrm>
          <a:prstGeom prst="straightConnector1">
            <a:avLst/>
          </a:prstGeom>
          <a:noFill/>
          <a:ln cap="flat" cmpd="sng" w="38100">
            <a:solidFill>
              <a:schemeClr val="dk2"/>
            </a:solidFill>
            <a:prstDash val="solid"/>
            <a:round/>
            <a:headEnd len="med" w="med" type="none"/>
            <a:tailEnd len="med" w="med" type="triangle"/>
          </a:ln>
        </p:spPr>
      </p:cxnSp>
      <p:cxnSp>
        <p:nvCxnSpPr>
          <p:cNvPr id="221" name="Google Shape;221;p26"/>
          <p:cNvCxnSpPr/>
          <p:nvPr/>
        </p:nvCxnSpPr>
        <p:spPr>
          <a:xfrm rot="10800000">
            <a:off x="2284575" y="1519425"/>
            <a:ext cx="574500" cy="15600"/>
          </a:xfrm>
          <a:prstGeom prst="straightConnector1">
            <a:avLst/>
          </a:prstGeom>
          <a:noFill/>
          <a:ln cap="flat" cmpd="sng" w="38100">
            <a:solidFill>
              <a:schemeClr val="dk2"/>
            </a:solidFill>
            <a:prstDash val="solid"/>
            <a:round/>
            <a:headEnd len="med" w="med" type="none"/>
            <a:tailEnd len="med" w="med" type="triangle"/>
          </a:ln>
        </p:spPr>
      </p:cxnSp>
      <p:cxnSp>
        <p:nvCxnSpPr>
          <p:cNvPr id="222" name="Google Shape;222;p26"/>
          <p:cNvCxnSpPr/>
          <p:nvPr/>
        </p:nvCxnSpPr>
        <p:spPr>
          <a:xfrm rot="10800000">
            <a:off x="5348800" y="2882650"/>
            <a:ext cx="266400" cy="540000"/>
          </a:xfrm>
          <a:prstGeom prst="straightConnector1">
            <a:avLst/>
          </a:prstGeom>
          <a:noFill/>
          <a:ln cap="flat" cmpd="sng" w="38100">
            <a:solidFill>
              <a:schemeClr val="dk2"/>
            </a:solidFill>
            <a:prstDash val="solid"/>
            <a:round/>
            <a:headEnd len="med" w="med" type="none"/>
            <a:tailEnd len="med" w="med" type="triangle"/>
          </a:ln>
        </p:spPr>
      </p:cxnSp>
      <p:sp>
        <p:nvSpPr>
          <p:cNvPr id="223" name="Google Shape;223;p26"/>
          <p:cNvSpPr/>
          <p:nvPr/>
        </p:nvSpPr>
        <p:spPr>
          <a:xfrm>
            <a:off x="1941100" y="4179025"/>
            <a:ext cx="2335500" cy="923400"/>
          </a:xfrm>
          <a:prstGeom prst="snip1Rect">
            <a:avLst>
              <a:gd fmla="val 16667" name="adj"/>
            </a:avLst>
          </a:prstGeom>
          <a:solidFill>
            <a:srgbClr val="8FC3EA">
              <a:alpha val="21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6"/>
          <p:cNvSpPr txBox="1"/>
          <p:nvPr/>
        </p:nvSpPr>
        <p:spPr>
          <a:xfrm>
            <a:off x="1974550" y="4216000"/>
            <a:ext cx="22686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rPr>
              <a:t>Knowledge Graph</a:t>
            </a:r>
            <a:endParaRPr sz="1700">
              <a:solidFill>
                <a:schemeClr val="dk1"/>
              </a:solidFill>
            </a:endParaRPr>
          </a:p>
          <a:p>
            <a:pPr indent="0" lvl="0" marL="0" rtl="0" algn="ctr">
              <a:spcBef>
                <a:spcPts val="0"/>
              </a:spcBef>
              <a:spcAft>
                <a:spcPts val="0"/>
              </a:spcAft>
              <a:buNone/>
            </a:pPr>
            <a:r>
              <a:rPr i="1" lang="en" sz="1500">
                <a:solidFill>
                  <a:schemeClr val="dk1"/>
                </a:solidFill>
              </a:rPr>
              <a:t>stored context / “truth” / history</a:t>
            </a:r>
            <a:endParaRPr i="1" sz="1500">
              <a:solidFill>
                <a:schemeClr val="dk1"/>
              </a:solidFill>
            </a:endParaRPr>
          </a:p>
        </p:txBody>
      </p:sp>
      <p:cxnSp>
        <p:nvCxnSpPr>
          <p:cNvPr id="225" name="Google Shape;225;p26"/>
          <p:cNvCxnSpPr/>
          <p:nvPr/>
        </p:nvCxnSpPr>
        <p:spPr>
          <a:xfrm flipH="1" rot="10800000">
            <a:off x="4276700" y="4129450"/>
            <a:ext cx="1138800" cy="390900"/>
          </a:xfrm>
          <a:prstGeom prst="straightConnector1">
            <a:avLst/>
          </a:prstGeom>
          <a:noFill/>
          <a:ln cap="flat" cmpd="sng" w="38100">
            <a:solidFill>
              <a:schemeClr val="dk2"/>
            </a:solidFill>
            <a:prstDash val="solid"/>
            <a:round/>
            <a:headEnd len="med" w="med" type="none"/>
            <a:tailEnd len="med" w="med" type="triangle"/>
          </a:ln>
        </p:spPr>
      </p:cxnSp>
      <p:cxnSp>
        <p:nvCxnSpPr>
          <p:cNvPr id="226" name="Google Shape;226;p26"/>
          <p:cNvCxnSpPr/>
          <p:nvPr/>
        </p:nvCxnSpPr>
        <p:spPr>
          <a:xfrm flipH="1">
            <a:off x="4302900" y="4225500"/>
            <a:ext cx="1248600" cy="451800"/>
          </a:xfrm>
          <a:prstGeom prst="straightConnector1">
            <a:avLst/>
          </a:prstGeom>
          <a:noFill/>
          <a:ln cap="flat" cmpd="sng" w="38100">
            <a:solidFill>
              <a:schemeClr val="dk2"/>
            </a:solidFill>
            <a:prstDash val="solid"/>
            <a:round/>
            <a:headEnd len="med" w="med" type="none"/>
            <a:tailEnd len="med" w="med" type="triangle"/>
          </a:ln>
        </p:spPr>
      </p:cxnSp>
      <p:cxnSp>
        <p:nvCxnSpPr>
          <p:cNvPr id="227" name="Google Shape;227;p26"/>
          <p:cNvCxnSpPr>
            <a:endCxn id="203" idx="2"/>
          </p:cNvCxnSpPr>
          <p:nvPr/>
        </p:nvCxnSpPr>
        <p:spPr>
          <a:xfrm flipH="1" rot="10800000">
            <a:off x="2657600" y="3714225"/>
            <a:ext cx="3000" cy="404400"/>
          </a:xfrm>
          <a:prstGeom prst="straightConnector1">
            <a:avLst/>
          </a:prstGeom>
          <a:noFill/>
          <a:ln cap="flat" cmpd="sng" w="38100">
            <a:solidFill>
              <a:schemeClr val="dk2"/>
            </a:solidFill>
            <a:prstDash val="solid"/>
            <a:round/>
            <a:headEnd len="med" w="med" type="none"/>
            <a:tailEnd len="med" w="med" type="triangle"/>
          </a:ln>
        </p:spPr>
      </p:cxnSp>
      <p:sp>
        <p:nvSpPr>
          <p:cNvPr id="228" name="Google Shape;228;p26"/>
          <p:cNvSpPr/>
          <p:nvPr/>
        </p:nvSpPr>
        <p:spPr>
          <a:xfrm>
            <a:off x="3092550" y="1309725"/>
            <a:ext cx="3294300" cy="457800"/>
          </a:xfrm>
          <a:prstGeom prst="roundRect">
            <a:avLst>
              <a:gd fmla="val 16667" name="adj"/>
            </a:avLst>
          </a:prstGeom>
          <a:solidFill>
            <a:srgbClr val="83EA5E">
              <a:alpha val="3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26"/>
          <p:cNvSpPr/>
          <p:nvPr/>
        </p:nvSpPr>
        <p:spPr>
          <a:xfrm>
            <a:off x="4404850" y="519175"/>
            <a:ext cx="1506600" cy="540000"/>
          </a:xfrm>
          <a:prstGeom prst="roundRect">
            <a:avLst>
              <a:gd fmla="val 16667" name="adj"/>
            </a:avLst>
          </a:prstGeom>
          <a:solidFill>
            <a:srgbClr val="B25E5E">
              <a:alpha val="35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6"/>
          <p:cNvSpPr txBox="1"/>
          <p:nvPr/>
        </p:nvSpPr>
        <p:spPr>
          <a:xfrm>
            <a:off x="64900" y="1461200"/>
            <a:ext cx="1876200" cy="11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rPr>
              <a:t>- context from files, agent beliefs, knowledge can be incorporated into pre-constructed structured prompts for LLMs</a:t>
            </a:r>
            <a:endParaRPr i="1" sz="1600">
              <a:solidFill>
                <a:schemeClr val="dk2"/>
              </a:solidFill>
            </a:endParaRPr>
          </a:p>
        </p:txBody>
      </p:sp>
      <p:sp>
        <p:nvSpPr>
          <p:cNvPr id="231" name="Google Shape;231;p26"/>
          <p:cNvSpPr txBox="1"/>
          <p:nvPr/>
        </p:nvSpPr>
        <p:spPr>
          <a:xfrm>
            <a:off x="7138825" y="2756625"/>
            <a:ext cx="2006700" cy="21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 structured responses (requesting LLM to respond in particular ways) allows encoding for agent observations (discrete, binaries) and knowledge graph</a:t>
            </a:r>
            <a:endParaRPr sz="1500">
              <a:solidFill>
                <a:schemeClr val="dk2"/>
              </a:solidFill>
            </a:endParaRPr>
          </a:p>
        </p:txBody>
      </p:sp>
      <p:sp>
        <p:nvSpPr>
          <p:cNvPr id="232" name="Google Shape;232;p26"/>
          <p:cNvSpPr txBox="1"/>
          <p:nvPr/>
        </p:nvSpPr>
        <p:spPr>
          <a:xfrm>
            <a:off x="3050675" y="-19575"/>
            <a:ext cx="1747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chemeClr val="dk2"/>
                </a:solidFill>
              </a:rPr>
              <a:t>POMDP Agent</a:t>
            </a:r>
            <a:endParaRPr b="1" i="1" sz="1200">
              <a:solidFill>
                <a:schemeClr val="dk2"/>
              </a:solidFill>
            </a:endParaRPr>
          </a:p>
          <a:p>
            <a:pPr indent="0" lvl="0" marL="0" rtl="0" algn="l">
              <a:spcBef>
                <a:spcPts val="0"/>
              </a:spcBef>
              <a:spcAft>
                <a:spcPts val="0"/>
              </a:spcAft>
              <a:buNone/>
            </a:pPr>
            <a:r>
              <a:rPr b="1" i="1" lang="en" sz="1200">
                <a:solidFill>
                  <a:schemeClr val="dk2"/>
                </a:solidFill>
              </a:rPr>
              <a:t> - Figure 7.3,</a:t>
            </a:r>
            <a:r>
              <a:rPr i="1" lang="en" sz="1200">
                <a:solidFill>
                  <a:schemeClr val="dk2"/>
                </a:solidFill>
              </a:rPr>
              <a:t> </a:t>
            </a:r>
            <a:endParaRPr i="1" sz="1200">
              <a:solidFill>
                <a:schemeClr val="dk2"/>
              </a:solidFill>
            </a:endParaRPr>
          </a:p>
          <a:p>
            <a:pPr indent="0" lvl="0" marL="0" rtl="0" algn="l">
              <a:spcBef>
                <a:spcPts val="0"/>
              </a:spcBef>
              <a:spcAft>
                <a:spcPts val="0"/>
              </a:spcAft>
              <a:buNone/>
            </a:pPr>
            <a:r>
              <a:rPr i="1" lang="en" sz="1200" u="sng">
                <a:solidFill>
                  <a:schemeClr val="hlink"/>
                </a:solidFill>
                <a:hlinkClick r:id="rId4"/>
              </a:rPr>
              <a:t>Friston et. al </a:t>
            </a:r>
            <a:endParaRPr i="1" sz="1200">
              <a:solidFill>
                <a:schemeClr val="dk2"/>
              </a:solidFill>
            </a:endParaRPr>
          </a:p>
          <a:p>
            <a:pPr indent="0" lvl="0" marL="0" rtl="0" algn="l">
              <a:spcBef>
                <a:spcPts val="0"/>
              </a:spcBef>
              <a:spcAft>
                <a:spcPts val="0"/>
              </a:spcAft>
              <a:buNone/>
            </a:pPr>
            <a:r>
              <a:rPr i="1" lang="en" sz="1200" u="sng">
                <a:solidFill>
                  <a:schemeClr val="hlink"/>
                </a:solidFill>
                <a:hlinkClick r:id="rId5"/>
              </a:rPr>
              <a:t>2022 Textbook</a:t>
            </a:r>
            <a:endParaRPr i="1" sz="1200">
              <a:solidFill>
                <a:schemeClr val="dk2"/>
              </a:solidFill>
            </a:endParaRPr>
          </a:p>
        </p:txBody>
      </p:sp>
      <p:sp>
        <p:nvSpPr>
          <p:cNvPr id="233" name="Google Shape;23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34" name="Google Shape;234;p26"/>
          <p:cNvCxnSpPr/>
          <p:nvPr/>
        </p:nvCxnSpPr>
        <p:spPr>
          <a:xfrm rot="10800000">
            <a:off x="2315725" y="2006650"/>
            <a:ext cx="574500" cy="15600"/>
          </a:xfrm>
          <a:prstGeom prst="straightConnector1">
            <a:avLst/>
          </a:prstGeom>
          <a:noFill/>
          <a:ln cap="flat" cmpd="sng" w="38100">
            <a:solidFill>
              <a:schemeClr val="dk2"/>
            </a:solidFill>
            <a:prstDash val="solid"/>
            <a:round/>
            <a:headEnd len="med" w="med" type="none"/>
            <a:tailEnd len="med" w="med" type="triangle"/>
          </a:ln>
        </p:spPr>
      </p:cxnSp>
      <p:cxnSp>
        <p:nvCxnSpPr>
          <p:cNvPr id="235" name="Google Shape;235;p26"/>
          <p:cNvCxnSpPr/>
          <p:nvPr/>
        </p:nvCxnSpPr>
        <p:spPr>
          <a:xfrm rot="10800000">
            <a:off x="2284200" y="2457725"/>
            <a:ext cx="574500" cy="15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156975" y="0"/>
            <a:ext cx="523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Knowledge Graph</a:t>
            </a:r>
            <a:endParaRPr/>
          </a:p>
        </p:txBody>
      </p:sp>
      <p:pic>
        <p:nvPicPr>
          <p:cNvPr id="241" name="Google Shape;241;p27"/>
          <p:cNvPicPr preferRelativeResize="0"/>
          <p:nvPr/>
        </p:nvPicPr>
        <p:blipFill>
          <a:blip r:embed="rId3">
            <a:alphaModFix/>
          </a:blip>
          <a:stretch>
            <a:fillRect/>
          </a:stretch>
        </p:blipFill>
        <p:spPr>
          <a:xfrm>
            <a:off x="6206700" y="0"/>
            <a:ext cx="2937299" cy="5000799"/>
          </a:xfrm>
          <a:prstGeom prst="rect">
            <a:avLst/>
          </a:prstGeom>
          <a:noFill/>
          <a:ln>
            <a:noFill/>
          </a:ln>
        </p:spPr>
      </p:pic>
      <p:pic>
        <p:nvPicPr>
          <p:cNvPr id="242" name="Google Shape;242;p27"/>
          <p:cNvPicPr preferRelativeResize="0"/>
          <p:nvPr/>
        </p:nvPicPr>
        <p:blipFill>
          <a:blip r:embed="rId4">
            <a:alphaModFix/>
          </a:blip>
          <a:stretch>
            <a:fillRect/>
          </a:stretch>
        </p:blipFill>
        <p:spPr>
          <a:xfrm>
            <a:off x="1704731" y="2714451"/>
            <a:ext cx="4852069" cy="2429050"/>
          </a:xfrm>
          <a:prstGeom prst="rect">
            <a:avLst/>
          </a:prstGeom>
          <a:noFill/>
          <a:ln>
            <a:noFill/>
          </a:ln>
        </p:spPr>
      </p:pic>
      <p:sp>
        <p:nvSpPr>
          <p:cNvPr id="243" name="Google Shape;243;p27"/>
          <p:cNvSpPr txBox="1"/>
          <p:nvPr/>
        </p:nvSpPr>
        <p:spPr>
          <a:xfrm>
            <a:off x="0" y="415525"/>
            <a:ext cx="7066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 </a:t>
            </a:r>
            <a:r>
              <a:rPr lang="en">
                <a:solidFill>
                  <a:schemeClr val="dk2"/>
                </a:solidFill>
              </a:rPr>
              <a:t>Accumulating contextual knowledge, guided by </a:t>
            </a:r>
            <a:r>
              <a:rPr i="1" lang="en">
                <a:solidFill>
                  <a:schemeClr val="dk2"/>
                </a:solidFill>
              </a:rPr>
              <a:t>homeostatic goals</a:t>
            </a:r>
            <a:endParaRPr i="1">
              <a:solidFill>
                <a:schemeClr val="dk2"/>
              </a:solidFill>
            </a:endParaRPr>
          </a:p>
          <a:p>
            <a:pPr indent="0" lvl="0" marL="0" rtl="0" algn="l">
              <a:spcBef>
                <a:spcPts val="0"/>
              </a:spcBef>
              <a:spcAft>
                <a:spcPts val="0"/>
              </a:spcAft>
              <a:buNone/>
            </a:pPr>
            <a:r>
              <a:rPr lang="en">
                <a:solidFill>
                  <a:schemeClr val="dk2"/>
                </a:solidFill>
              </a:rPr>
              <a:t>- Sources for updating knowledge may include user documents, up-to-date environment/resource reports and agent beliefs, domain knowledge,</a:t>
            </a:r>
            <a:r>
              <a:rPr lang="en">
                <a:solidFill>
                  <a:schemeClr val="dk2"/>
                </a:solidFill>
              </a:rPr>
              <a:t> </a:t>
            </a:r>
            <a:r>
              <a:rPr lang="en">
                <a:solidFill>
                  <a:schemeClr val="dk2"/>
                </a:solidFill>
              </a:rPr>
              <a:t>LLM responses to structured queries, b</a:t>
            </a:r>
            <a:r>
              <a:rPr lang="en">
                <a:solidFill>
                  <a:schemeClr val="dk2"/>
                </a:solidFill>
              </a:rPr>
              <a:t>usiness model as “shared narrative”, regulatory/legal compliance information, stakeholder statements </a:t>
            </a:r>
            <a:endParaRPr>
              <a:solidFill>
                <a:schemeClr val="dk2"/>
              </a:solidFill>
            </a:endParaRPr>
          </a:p>
          <a:p>
            <a:pPr indent="0" lvl="0" marL="0" rtl="0" algn="l">
              <a:spcBef>
                <a:spcPts val="0"/>
              </a:spcBef>
              <a:spcAft>
                <a:spcPts val="0"/>
              </a:spcAft>
              <a:buNone/>
            </a:pPr>
            <a:r>
              <a:rPr lang="en">
                <a:solidFill>
                  <a:schemeClr val="dk2"/>
                </a:solidFill>
              </a:rPr>
              <a:t>- </a:t>
            </a:r>
            <a:r>
              <a:rPr b="1" lang="en">
                <a:solidFill>
                  <a:schemeClr val="dk2"/>
                </a:solidFill>
              </a:rPr>
              <a:t>Overcoming limited context windows</a:t>
            </a:r>
            <a:r>
              <a:rPr lang="en">
                <a:solidFill>
                  <a:schemeClr val="dk2"/>
                </a:solidFill>
              </a:rPr>
              <a:t>: </a:t>
            </a:r>
            <a:endParaRPr>
              <a:solidFill>
                <a:schemeClr val="dk2"/>
              </a:solidFill>
            </a:endParaRPr>
          </a:p>
          <a:p>
            <a:pPr indent="0" lvl="0" marL="0" rtl="0" algn="l">
              <a:spcBef>
                <a:spcPts val="0"/>
              </a:spcBef>
              <a:spcAft>
                <a:spcPts val="0"/>
              </a:spcAft>
              <a:buClr>
                <a:schemeClr val="dk1"/>
              </a:buClr>
              <a:buSzPts val="1100"/>
              <a:buFont typeface="Arial"/>
              <a:buNone/>
            </a:pPr>
            <a:r>
              <a:rPr lang="en">
                <a:solidFill>
                  <a:schemeClr val="dk2"/>
                </a:solidFill>
              </a:rPr>
              <a:t>– By using pre-structured prompts, we can “query” the knowledge graph in an initial step to find and extract relevant information for the situational context. This allows us to filter down to the needed information and synthesize it, reducing the final amount of information (tokens + LLM API costs) needed for the problem at hand.</a:t>
            </a:r>
            <a:endParaRPr>
              <a:solidFill>
                <a:schemeClr val="dk2"/>
              </a:solidFill>
            </a:endParaRPr>
          </a:p>
        </p:txBody>
      </p:sp>
      <p:sp>
        <p:nvSpPr>
          <p:cNvPr id="244" name="Google Shape;244;p27"/>
          <p:cNvSpPr txBox="1"/>
          <p:nvPr/>
        </p:nvSpPr>
        <p:spPr>
          <a:xfrm>
            <a:off x="-63500" y="2571750"/>
            <a:ext cx="5034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 This conceptually can be likened to theories of episodic memory in the brain, e.g., the hippocampus as a “pointer” who sequentially retrieves contextual information as needed in real-time (</a:t>
            </a:r>
            <a:r>
              <a:rPr lang="en" u="sng">
                <a:solidFill>
                  <a:schemeClr val="hlink"/>
                </a:solidFill>
                <a:hlinkClick r:id="rId5"/>
              </a:rPr>
              <a:t>Buzsaki et. al, 2022</a:t>
            </a:r>
            <a:r>
              <a:rPr lang="en">
                <a:solidFill>
                  <a:schemeClr val="dk2"/>
                </a:solidFill>
              </a:rPr>
              <a:t>)</a:t>
            </a:r>
            <a:endParaRPr>
              <a:solidFill>
                <a:schemeClr val="dk2"/>
              </a:solidFill>
            </a:endParaRPr>
          </a:p>
        </p:txBody>
      </p:sp>
      <p:sp>
        <p:nvSpPr>
          <p:cNvPr id="245" name="Google Shape;245;p27"/>
          <p:cNvSpPr txBox="1"/>
          <p:nvPr/>
        </p:nvSpPr>
        <p:spPr>
          <a:xfrm>
            <a:off x="74550" y="3876575"/>
            <a:ext cx="367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 Or, imagine querying a database (e.g., SQL, mongoDB) where a report is synthesized via joining and querying only the necessary tables/catalogs of logged information needed for the report.</a:t>
            </a:r>
            <a:endParaRPr>
              <a:solidFill>
                <a:schemeClr val="dk2"/>
              </a:solidFill>
            </a:endParaRPr>
          </a:p>
        </p:txBody>
      </p:sp>
      <p:sp>
        <p:nvSpPr>
          <p:cNvPr id="246" name="Google Shape;246;p27"/>
          <p:cNvSpPr txBox="1"/>
          <p:nvPr/>
        </p:nvSpPr>
        <p:spPr>
          <a:xfrm>
            <a:off x="3385450" y="-83100"/>
            <a:ext cx="5159700" cy="738900"/>
          </a:xfrm>
          <a:prstGeom prst="rect">
            <a:avLst/>
          </a:prstGeom>
          <a:noFill/>
          <a:ln>
            <a:noFill/>
          </a:ln>
          <a:effectLst>
            <a:outerShdw blurRad="57150" rotWithShape="0" algn="bl" dir="5400000" dist="19050">
              <a:srgbClr val="000000">
                <a:alpha val="13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See also </a:t>
            </a:r>
            <a:r>
              <a:rPr lang="en" sz="1200" u="sng">
                <a:solidFill>
                  <a:schemeClr val="hlink"/>
                </a:solidFill>
                <a:hlinkClick r:id="rId6"/>
              </a:rPr>
              <a:t>Accelerating Scientific Discovery with Generative Knowledge Extraction, Graph-Based Representation, and Multimodal Intelligent Graph Reasoning</a:t>
            </a:r>
            <a:r>
              <a:rPr lang="en" sz="1200">
                <a:solidFill>
                  <a:schemeClr val="dk2"/>
                </a:solidFill>
              </a:rPr>
              <a:t> (Buehler et. al, 2024), biomaterials use-case</a:t>
            </a:r>
            <a:endParaRPr sz="1200">
              <a:solidFill>
                <a:schemeClr val="dk2"/>
              </a:solidFill>
            </a:endParaRPr>
          </a:p>
        </p:txBody>
      </p:sp>
      <p:sp>
        <p:nvSpPr>
          <p:cNvPr id="247" name="Google Shape;247;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20000" y="-753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Agent Foraging &amp; Knowledge Updating over time</a:t>
            </a:r>
            <a:endParaRPr sz="2420"/>
          </a:p>
        </p:txBody>
      </p:sp>
      <p:sp>
        <p:nvSpPr>
          <p:cNvPr id="253" name="Google Shape;253;p28"/>
          <p:cNvSpPr/>
          <p:nvPr/>
        </p:nvSpPr>
        <p:spPr>
          <a:xfrm>
            <a:off x="4343325" y="497350"/>
            <a:ext cx="4335600" cy="72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8"/>
          <p:cNvSpPr txBox="1"/>
          <p:nvPr/>
        </p:nvSpPr>
        <p:spPr>
          <a:xfrm>
            <a:off x="4403575" y="425875"/>
            <a:ext cx="4068900" cy="92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What are causal determinants of soil structure in farms? Also, cite your sources used [and use API for source verification] and structure them in the following way…</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700">
              <a:solidFill>
                <a:schemeClr val="dk2"/>
              </a:solidFill>
            </a:endParaRPr>
          </a:p>
        </p:txBody>
      </p:sp>
      <p:sp>
        <p:nvSpPr>
          <p:cNvPr id="255" name="Google Shape;255;p28"/>
          <p:cNvSpPr/>
          <p:nvPr/>
        </p:nvSpPr>
        <p:spPr>
          <a:xfrm>
            <a:off x="3899775" y="1683800"/>
            <a:ext cx="5200800" cy="334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8"/>
          <p:cNvSpPr txBox="1"/>
          <p:nvPr/>
        </p:nvSpPr>
        <p:spPr>
          <a:xfrm>
            <a:off x="4022475" y="1683800"/>
            <a:ext cx="50781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1"/>
                </a:solidFill>
                <a:latin typeface="Roboto"/>
                <a:ea typeface="Roboto"/>
                <a:cs typeface="Roboto"/>
                <a:sym typeface="Roboto"/>
              </a:rPr>
              <a:t>LLM</a:t>
            </a:r>
            <a:r>
              <a:rPr lang="en" sz="1200">
                <a:solidFill>
                  <a:schemeClr val="dk1"/>
                </a:solidFill>
                <a:latin typeface="Roboto"/>
                <a:ea typeface="Roboto"/>
                <a:cs typeface="Roboto"/>
                <a:sym typeface="Roboto"/>
              </a:rPr>
              <a:t>: “Soil structure in agricultural settings is determined by a complex interplay of natural and management-related factors. Natural </a:t>
            </a:r>
            <a:r>
              <a:rPr b="1" lang="en" sz="1200">
                <a:solidFill>
                  <a:schemeClr val="dk1"/>
                </a:solidFill>
                <a:latin typeface="Roboto"/>
                <a:ea typeface="Roboto"/>
                <a:cs typeface="Roboto"/>
                <a:sym typeface="Roboto"/>
              </a:rPr>
              <a:t>determinants</a:t>
            </a:r>
            <a:r>
              <a:rPr lang="en" sz="1200">
                <a:solidFill>
                  <a:schemeClr val="dk1"/>
                </a:solidFill>
                <a:latin typeface="Roboto"/>
                <a:ea typeface="Roboto"/>
                <a:cs typeface="Roboto"/>
                <a:sym typeface="Roboto"/>
              </a:rPr>
              <a:t> include physical processes like wetting-drying and freeze-thaw cycles, along with biological components such as root development, microbial activity, and earthworm presence. These work alongside chemical properties including soil pH, cation exchange capacity, and clay mineralogy. </a:t>
            </a:r>
            <a:r>
              <a:rPr b="1" lang="en" sz="1200">
                <a:solidFill>
                  <a:schemeClr val="dk1"/>
                </a:solidFill>
                <a:latin typeface="Roboto"/>
                <a:ea typeface="Roboto"/>
                <a:cs typeface="Roboto"/>
                <a:sym typeface="Roboto"/>
              </a:rPr>
              <a:t>Management practices</a:t>
            </a:r>
            <a:r>
              <a:rPr lang="en" sz="1200">
                <a:solidFill>
                  <a:schemeClr val="dk1"/>
                </a:solidFill>
                <a:latin typeface="Roboto"/>
                <a:ea typeface="Roboto"/>
                <a:cs typeface="Roboto"/>
                <a:sym typeface="Roboto"/>
              </a:rPr>
              <a:t> significantly influence soil structure, with beneficial actions like organic matter addition and proper crop selection promoting good structure, while destructive practices such as excessive tillage and soil compaction degrading it. The foundation of soil structure is also influenced by base </a:t>
            </a:r>
            <a:r>
              <a:rPr b="1" lang="en" sz="1200">
                <a:solidFill>
                  <a:schemeClr val="dk1"/>
                </a:solidFill>
                <a:latin typeface="Roboto"/>
                <a:ea typeface="Roboto"/>
                <a:cs typeface="Roboto"/>
                <a:sym typeface="Roboto"/>
              </a:rPr>
              <a:t>conditions</a:t>
            </a:r>
            <a:r>
              <a:rPr lang="en" sz="1200">
                <a:solidFill>
                  <a:schemeClr val="dk1"/>
                </a:solidFill>
                <a:latin typeface="Roboto"/>
                <a:ea typeface="Roboto"/>
                <a:cs typeface="Roboto"/>
                <a:sym typeface="Roboto"/>
              </a:rPr>
              <a:t> including the parent material, soil texture, topography, and time allowed for structural development. All these factors work in concert to create and maintain the soil's physical arrangement, which is crucial for agricultural productivity through its control of water movement, air flow, and nutrient availability to crops.”</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[[Citations: {citation1}, {citation2}, {citation3}]]</a:t>
            </a:r>
            <a:endParaRPr sz="1200">
              <a:solidFill>
                <a:schemeClr val="dk1"/>
              </a:solidFill>
              <a:latin typeface="Roboto"/>
              <a:ea typeface="Roboto"/>
              <a:cs typeface="Roboto"/>
              <a:sym typeface="Roboto"/>
            </a:endParaRPr>
          </a:p>
        </p:txBody>
      </p:sp>
      <p:cxnSp>
        <p:nvCxnSpPr>
          <p:cNvPr id="257" name="Google Shape;257;p28"/>
          <p:cNvCxnSpPr>
            <a:endCxn id="253" idx="1"/>
          </p:cNvCxnSpPr>
          <p:nvPr/>
        </p:nvCxnSpPr>
        <p:spPr>
          <a:xfrm flipH="1" rot="10800000">
            <a:off x="2792025" y="857650"/>
            <a:ext cx="1551300" cy="6300"/>
          </a:xfrm>
          <a:prstGeom prst="straightConnector1">
            <a:avLst/>
          </a:prstGeom>
          <a:noFill/>
          <a:ln cap="flat" cmpd="sng" w="38100">
            <a:solidFill>
              <a:srgbClr val="0000FF"/>
            </a:solidFill>
            <a:prstDash val="solid"/>
            <a:round/>
            <a:headEnd len="med" w="med" type="none"/>
            <a:tailEnd len="med" w="med" type="triangle"/>
          </a:ln>
        </p:spPr>
      </p:cxnSp>
      <p:sp>
        <p:nvSpPr>
          <p:cNvPr id="258" name="Google Shape;258;p28"/>
          <p:cNvSpPr/>
          <p:nvPr/>
        </p:nvSpPr>
        <p:spPr>
          <a:xfrm>
            <a:off x="162375" y="3460500"/>
            <a:ext cx="2975700" cy="1683000"/>
          </a:xfrm>
          <a:prstGeom prst="snip1Rect">
            <a:avLst>
              <a:gd fmla="val 16667" name="adj"/>
            </a:avLst>
          </a:prstGeom>
          <a:solidFill>
            <a:srgbClr val="8FC3EA">
              <a:alpha val="21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8"/>
          <p:cNvSpPr txBox="1"/>
          <p:nvPr/>
        </p:nvSpPr>
        <p:spPr>
          <a:xfrm>
            <a:off x="186075" y="3506700"/>
            <a:ext cx="2928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rPr>
              <a:t>Knowledge Graph</a:t>
            </a:r>
            <a:endParaRPr sz="2200">
              <a:solidFill>
                <a:schemeClr val="dk1"/>
              </a:solidFill>
            </a:endParaRPr>
          </a:p>
        </p:txBody>
      </p:sp>
      <p:cxnSp>
        <p:nvCxnSpPr>
          <p:cNvPr id="260" name="Google Shape;260;p28"/>
          <p:cNvCxnSpPr>
            <a:endCxn id="258" idx="0"/>
          </p:cNvCxnSpPr>
          <p:nvPr/>
        </p:nvCxnSpPr>
        <p:spPr>
          <a:xfrm flipH="1">
            <a:off x="3138075" y="4257300"/>
            <a:ext cx="734100" cy="44700"/>
          </a:xfrm>
          <a:prstGeom prst="straightConnector1">
            <a:avLst/>
          </a:prstGeom>
          <a:noFill/>
          <a:ln cap="flat" cmpd="sng" w="38100">
            <a:solidFill>
              <a:srgbClr val="0000FF"/>
            </a:solidFill>
            <a:prstDash val="solid"/>
            <a:round/>
            <a:headEnd len="med" w="med" type="none"/>
            <a:tailEnd len="med" w="med" type="triangle"/>
          </a:ln>
        </p:spPr>
      </p:cxnSp>
      <p:sp>
        <p:nvSpPr>
          <p:cNvPr id="261" name="Google Shape;261;p28"/>
          <p:cNvSpPr txBox="1"/>
          <p:nvPr/>
        </p:nvSpPr>
        <p:spPr>
          <a:xfrm>
            <a:off x="503325" y="3916700"/>
            <a:ext cx="2293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[Soil structure]</a:t>
            </a:r>
            <a:endParaRPr sz="1500">
              <a:solidFill>
                <a:schemeClr val="dk2"/>
              </a:solidFill>
            </a:endParaRPr>
          </a:p>
          <a:p>
            <a:pPr indent="0" lvl="0" marL="0" rtl="0" algn="l">
              <a:spcBef>
                <a:spcPts val="0"/>
              </a:spcBef>
              <a:spcAft>
                <a:spcPts val="0"/>
              </a:spcAft>
              <a:buNone/>
            </a:pPr>
            <a:r>
              <a:rPr i="1" lang="en" sz="1500">
                <a:solidFill>
                  <a:schemeClr val="dk2"/>
                </a:solidFill>
              </a:rPr>
              <a:t>– determinants</a:t>
            </a:r>
            <a:endParaRPr i="1" sz="1500">
              <a:solidFill>
                <a:schemeClr val="dk2"/>
              </a:solidFill>
            </a:endParaRPr>
          </a:p>
          <a:p>
            <a:pPr indent="0" lvl="0" marL="0" rtl="0" algn="l">
              <a:spcBef>
                <a:spcPts val="0"/>
              </a:spcBef>
              <a:spcAft>
                <a:spcPts val="0"/>
              </a:spcAft>
              <a:buNone/>
            </a:pPr>
            <a:r>
              <a:rPr i="1" lang="en" sz="1500">
                <a:solidFill>
                  <a:schemeClr val="dk2"/>
                </a:solidFill>
              </a:rPr>
              <a:t>– management</a:t>
            </a:r>
            <a:endParaRPr i="1" sz="1500">
              <a:solidFill>
                <a:schemeClr val="dk2"/>
              </a:solidFill>
            </a:endParaRPr>
          </a:p>
          <a:p>
            <a:pPr indent="0" lvl="0" marL="0" rtl="0" algn="l">
              <a:spcBef>
                <a:spcPts val="0"/>
              </a:spcBef>
              <a:spcAft>
                <a:spcPts val="0"/>
              </a:spcAft>
              <a:buNone/>
            </a:pPr>
            <a:r>
              <a:rPr i="1" lang="en" sz="1500">
                <a:solidFill>
                  <a:schemeClr val="dk2"/>
                </a:solidFill>
              </a:rPr>
              <a:t>– conditions</a:t>
            </a:r>
            <a:endParaRPr i="1" sz="1500">
              <a:solidFill>
                <a:schemeClr val="dk2"/>
              </a:solidFill>
            </a:endParaRPr>
          </a:p>
          <a:p>
            <a:pPr indent="0" lvl="0" marL="0" rtl="0" algn="l">
              <a:spcBef>
                <a:spcPts val="0"/>
              </a:spcBef>
              <a:spcAft>
                <a:spcPts val="0"/>
              </a:spcAft>
              <a:buNone/>
            </a:pPr>
            <a:r>
              <a:rPr i="1" lang="en" sz="1500">
                <a:solidFill>
                  <a:schemeClr val="dk2"/>
                </a:solidFill>
              </a:rPr>
              <a:t>– {citations}</a:t>
            </a:r>
            <a:endParaRPr i="1" sz="1500">
              <a:solidFill>
                <a:schemeClr val="dk2"/>
              </a:solidFill>
            </a:endParaRPr>
          </a:p>
        </p:txBody>
      </p:sp>
      <p:sp>
        <p:nvSpPr>
          <p:cNvPr id="262" name="Google Shape;262;p28"/>
          <p:cNvSpPr/>
          <p:nvPr/>
        </p:nvSpPr>
        <p:spPr>
          <a:xfrm>
            <a:off x="246800" y="2234713"/>
            <a:ext cx="2751300" cy="585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28"/>
          <p:cNvSpPr txBox="1"/>
          <p:nvPr/>
        </p:nvSpPr>
        <p:spPr>
          <a:xfrm>
            <a:off x="292325" y="2219263"/>
            <a:ext cx="270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Roboto"/>
                <a:ea typeface="Roboto"/>
                <a:cs typeface="Roboto"/>
                <a:sym typeface="Roboto"/>
              </a:rPr>
              <a:t>[Follow-up queries]</a:t>
            </a:r>
            <a:endParaRPr sz="1500">
              <a:solidFill>
                <a:schemeClr val="dk2"/>
              </a:solidFill>
            </a:endParaRPr>
          </a:p>
        </p:txBody>
      </p:sp>
      <p:cxnSp>
        <p:nvCxnSpPr>
          <p:cNvPr id="264" name="Google Shape;264;p28"/>
          <p:cNvCxnSpPr/>
          <p:nvPr/>
        </p:nvCxnSpPr>
        <p:spPr>
          <a:xfrm flipH="1" rot="10800000">
            <a:off x="1124950" y="2811250"/>
            <a:ext cx="9900" cy="637800"/>
          </a:xfrm>
          <a:prstGeom prst="straightConnector1">
            <a:avLst/>
          </a:prstGeom>
          <a:noFill/>
          <a:ln cap="flat" cmpd="sng" w="38100">
            <a:solidFill>
              <a:schemeClr val="dk2"/>
            </a:solidFill>
            <a:prstDash val="solid"/>
            <a:round/>
            <a:headEnd len="med" w="med" type="none"/>
            <a:tailEnd len="med" w="med" type="triangle"/>
          </a:ln>
        </p:spPr>
      </p:cxnSp>
      <p:cxnSp>
        <p:nvCxnSpPr>
          <p:cNvPr id="265" name="Google Shape;265;p28"/>
          <p:cNvCxnSpPr/>
          <p:nvPr/>
        </p:nvCxnSpPr>
        <p:spPr>
          <a:xfrm>
            <a:off x="2308050" y="2851475"/>
            <a:ext cx="9900" cy="567600"/>
          </a:xfrm>
          <a:prstGeom prst="straightConnector1">
            <a:avLst/>
          </a:prstGeom>
          <a:noFill/>
          <a:ln cap="flat" cmpd="sng" w="38100">
            <a:solidFill>
              <a:schemeClr val="dk2"/>
            </a:solidFill>
            <a:prstDash val="solid"/>
            <a:round/>
            <a:headEnd len="med" w="med" type="none"/>
            <a:tailEnd len="med" w="med" type="triangle"/>
          </a:ln>
        </p:spPr>
      </p:cxnSp>
      <p:sp>
        <p:nvSpPr>
          <p:cNvPr id="266" name="Google Shape;266;p28"/>
          <p:cNvSpPr/>
          <p:nvPr/>
        </p:nvSpPr>
        <p:spPr>
          <a:xfrm>
            <a:off x="503325" y="411250"/>
            <a:ext cx="2293800" cy="892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28"/>
          <p:cNvSpPr txBox="1"/>
          <p:nvPr/>
        </p:nvSpPr>
        <p:spPr>
          <a:xfrm>
            <a:off x="506675" y="316250"/>
            <a:ext cx="2225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Homeostatic Agents, Current Beliefs, Goals</a:t>
            </a:r>
            <a:endParaRPr sz="1500">
              <a:solidFill>
                <a:schemeClr val="dk2"/>
              </a:solidFill>
            </a:endParaRPr>
          </a:p>
        </p:txBody>
      </p:sp>
      <p:cxnSp>
        <p:nvCxnSpPr>
          <p:cNvPr id="268" name="Google Shape;268;p28"/>
          <p:cNvCxnSpPr/>
          <p:nvPr/>
        </p:nvCxnSpPr>
        <p:spPr>
          <a:xfrm flipH="1">
            <a:off x="1517875" y="1286850"/>
            <a:ext cx="300" cy="928800"/>
          </a:xfrm>
          <a:prstGeom prst="straightConnector1">
            <a:avLst/>
          </a:prstGeom>
          <a:noFill/>
          <a:ln cap="flat" cmpd="sng" w="38100">
            <a:solidFill>
              <a:srgbClr val="0000FF"/>
            </a:solidFill>
            <a:prstDash val="solid"/>
            <a:round/>
            <a:headEnd len="med" w="med" type="none"/>
            <a:tailEnd len="med" w="med" type="triangle"/>
          </a:ln>
        </p:spPr>
      </p:cxnSp>
      <p:cxnSp>
        <p:nvCxnSpPr>
          <p:cNvPr id="269" name="Google Shape;269;p28"/>
          <p:cNvCxnSpPr/>
          <p:nvPr/>
        </p:nvCxnSpPr>
        <p:spPr>
          <a:xfrm>
            <a:off x="5571375" y="1217938"/>
            <a:ext cx="5400" cy="440400"/>
          </a:xfrm>
          <a:prstGeom prst="straightConnector1">
            <a:avLst/>
          </a:prstGeom>
          <a:noFill/>
          <a:ln cap="flat" cmpd="sng" w="38100">
            <a:solidFill>
              <a:schemeClr val="dk2"/>
            </a:solidFill>
            <a:prstDash val="solid"/>
            <a:round/>
            <a:headEnd len="med" w="med" type="none"/>
            <a:tailEnd len="med" w="med" type="triangle"/>
          </a:ln>
        </p:spPr>
      </p:cxnSp>
      <p:sp>
        <p:nvSpPr>
          <p:cNvPr id="270" name="Google Shape;27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20000" y="-753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Agent Foraging &amp; </a:t>
            </a:r>
            <a:r>
              <a:rPr lang="en" sz="2420"/>
              <a:t>Knowledge Updating over time</a:t>
            </a:r>
            <a:endParaRPr sz="2420"/>
          </a:p>
        </p:txBody>
      </p:sp>
      <p:sp>
        <p:nvSpPr>
          <p:cNvPr id="276" name="Google Shape;276;p29"/>
          <p:cNvSpPr/>
          <p:nvPr/>
        </p:nvSpPr>
        <p:spPr>
          <a:xfrm>
            <a:off x="4343325" y="411250"/>
            <a:ext cx="4157400" cy="101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29"/>
          <p:cNvSpPr txBox="1"/>
          <p:nvPr/>
        </p:nvSpPr>
        <p:spPr>
          <a:xfrm>
            <a:off x="4411625" y="411250"/>
            <a:ext cx="4026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chemeClr val="dk1"/>
                </a:solidFill>
                <a:latin typeface="Roboto"/>
                <a:ea typeface="Roboto"/>
                <a:cs typeface="Roboto"/>
                <a:sym typeface="Roboto"/>
              </a:rPr>
              <a:t>(extract and encode as agent observations for agent’s LLM-associated observation modalities; handle any additional encodings/computations as needed)</a:t>
            </a:r>
            <a:endParaRPr i="1" sz="1000">
              <a:solidFill>
                <a:schemeClr val="dk2"/>
              </a:solidFill>
            </a:endParaRPr>
          </a:p>
        </p:txBody>
      </p:sp>
      <p:sp>
        <p:nvSpPr>
          <p:cNvPr id="278" name="Google Shape;278;p29"/>
          <p:cNvSpPr/>
          <p:nvPr/>
        </p:nvSpPr>
        <p:spPr>
          <a:xfrm>
            <a:off x="3899775" y="1683800"/>
            <a:ext cx="4026300" cy="345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29"/>
          <p:cNvSpPr txBox="1"/>
          <p:nvPr/>
        </p:nvSpPr>
        <p:spPr>
          <a:xfrm>
            <a:off x="4022475" y="1683800"/>
            <a:ext cx="39036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dk1"/>
                </a:solidFill>
                <a:latin typeface="Roboto"/>
                <a:ea typeface="Roboto"/>
                <a:cs typeface="Roboto"/>
                <a:sym typeface="Roboto"/>
              </a:rPr>
              <a:t>LLM</a:t>
            </a:r>
            <a:r>
              <a:rPr lang="en"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“Based on your stated goals, resources, and available policies and knowledge, here is an explanation of a policy to be taken and why….          [[ </a:t>
            </a:r>
            <a:r>
              <a:rPr i="1" lang="en" sz="1500">
                <a:solidFill>
                  <a:schemeClr val="dk1"/>
                </a:solidFill>
                <a:latin typeface="Roboto"/>
                <a:ea typeface="Roboto"/>
                <a:cs typeface="Roboto"/>
                <a:sym typeface="Roboto"/>
              </a:rPr>
              <a:t>Explanation </a:t>
            </a:r>
            <a:r>
              <a:rPr lang="en" sz="1500">
                <a:solidFill>
                  <a:schemeClr val="dk1"/>
                </a:solidFill>
                <a:latin typeface="Roboto"/>
                <a:ea typeface="Roboto"/>
                <a:cs typeface="Roboto"/>
                <a:sym typeface="Roboto"/>
              </a:rPr>
              <a:t>]]</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and here is the structured encoding you requested denoted as follows: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A positive “1” approved recommendation to carry out available action “6”:</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  [[1]] [[6]]</a:t>
            </a:r>
            <a:endParaRPr sz="1500">
              <a:solidFill>
                <a:schemeClr val="dk1"/>
              </a:solidFill>
              <a:latin typeface="Roboto"/>
              <a:ea typeface="Roboto"/>
              <a:cs typeface="Roboto"/>
              <a:sym typeface="Roboto"/>
            </a:endParaRPr>
          </a:p>
        </p:txBody>
      </p:sp>
      <p:cxnSp>
        <p:nvCxnSpPr>
          <p:cNvPr id="280" name="Google Shape;280;p29"/>
          <p:cNvCxnSpPr>
            <a:stCxn id="277" idx="1"/>
          </p:cNvCxnSpPr>
          <p:nvPr/>
        </p:nvCxnSpPr>
        <p:spPr>
          <a:xfrm flipH="1">
            <a:off x="2813225" y="965350"/>
            <a:ext cx="1598400" cy="8100"/>
          </a:xfrm>
          <a:prstGeom prst="straightConnector1">
            <a:avLst/>
          </a:prstGeom>
          <a:noFill/>
          <a:ln cap="flat" cmpd="sng" w="38100">
            <a:solidFill>
              <a:srgbClr val="0000FF"/>
            </a:solidFill>
            <a:prstDash val="solid"/>
            <a:round/>
            <a:headEnd len="med" w="med" type="none"/>
            <a:tailEnd len="med" w="med" type="triangle"/>
          </a:ln>
        </p:spPr>
      </p:cxnSp>
      <p:sp>
        <p:nvSpPr>
          <p:cNvPr id="281" name="Google Shape;281;p29"/>
          <p:cNvSpPr/>
          <p:nvPr/>
        </p:nvSpPr>
        <p:spPr>
          <a:xfrm>
            <a:off x="162375" y="3460500"/>
            <a:ext cx="2975700" cy="1683000"/>
          </a:xfrm>
          <a:prstGeom prst="snip1Rect">
            <a:avLst>
              <a:gd fmla="val 16667" name="adj"/>
            </a:avLst>
          </a:prstGeom>
          <a:solidFill>
            <a:srgbClr val="8FC3EA">
              <a:alpha val="21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29"/>
          <p:cNvSpPr txBox="1"/>
          <p:nvPr/>
        </p:nvSpPr>
        <p:spPr>
          <a:xfrm>
            <a:off x="186075" y="3506700"/>
            <a:ext cx="2928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rPr>
              <a:t>Knowledge Graph</a:t>
            </a:r>
            <a:endParaRPr sz="2200">
              <a:solidFill>
                <a:schemeClr val="dk1"/>
              </a:solidFill>
            </a:endParaRPr>
          </a:p>
        </p:txBody>
      </p:sp>
      <p:sp>
        <p:nvSpPr>
          <p:cNvPr id="283" name="Google Shape;283;p29"/>
          <p:cNvSpPr txBox="1"/>
          <p:nvPr/>
        </p:nvSpPr>
        <p:spPr>
          <a:xfrm>
            <a:off x="249325" y="3914125"/>
            <a:ext cx="2811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[environment_variables]</a:t>
            </a:r>
            <a:endParaRPr sz="1700">
              <a:solidFill>
                <a:schemeClr val="dk2"/>
              </a:solidFill>
            </a:endParaRPr>
          </a:p>
          <a:p>
            <a:pPr indent="0" lvl="0" marL="0" rtl="0" algn="l">
              <a:spcBef>
                <a:spcPts val="0"/>
              </a:spcBef>
              <a:spcAft>
                <a:spcPts val="0"/>
              </a:spcAft>
              <a:buNone/>
            </a:pPr>
            <a:r>
              <a:rPr lang="en" sz="1700">
                <a:solidFill>
                  <a:schemeClr val="dk2"/>
                </a:solidFill>
              </a:rPr>
              <a:t>[business_model]</a:t>
            </a:r>
            <a:endParaRPr sz="1700">
              <a:solidFill>
                <a:schemeClr val="dk2"/>
              </a:solidFill>
            </a:endParaRPr>
          </a:p>
          <a:p>
            <a:pPr indent="0" lvl="0" marL="0" rtl="0" algn="l">
              <a:spcBef>
                <a:spcPts val="0"/>
              </a:spcBef>
              <a:spcAft>
                <a:spcPts val="0"/>
              </a:spcAft>
              <a:buNone/>
            </a:pPr>
            <a:r>
              <a:rPr lang="en" sz="1700">
                <a:solidFill>
                  <a:schemeClr val="dk2"/>
                </a:solidFill>
              </a:rPr>
              <a:t>[constraints]</a:t>
            </a:r>
            <a:endParaRPr sz="1700">
              <a:solidFill>
                <a:schemeClr val="dk2"/>
              </a:solidFill>
            </a:endParaRPr>
          </a:p>
          <a:p>
            <a:pPr indent="0" lvl="0" marL="0" rtl="0" algn="l">
              <a:spcBef>
                <a:spcPts val="0"/>
              </a:spcBef>
              <a:spcAft>
                <a:spcPts val="0"/>
              </a:spcAft>
              <a:buNone/>
            </a:pPr>
            <a:r>
              <a:rPr lang="en" sz="1700">
                <a:solidFill>
                  <a:schemeClr val="dk2"/>
                </a:solidFill>
              </a:rPr>
              <a:t>[domain_knowledge]</a:t>
            </a:r>
            <a:endParaRPr sz="1700">
              <a:solidFill>
                <a:schemeClr val="dk2"/>
              </a:solidFill>
            </a:endParaRPr>
          </a:p>
        </p:txBody>
      </p:sp>
      <p:sp>
        <p:nvSpPr>
          <p:cNvPr id="284" name="Google Shape;284;p29"/>
          <p:cNvSpPr/>
          <p:nvPr/>
        </p:nvSpPr>
        <p:spPr>
          <a:xfrm>
            <a:off x="144475" y="1678750"/>
            <a:ext cx="3413100" cy="140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9"/>
          <p:cNvSpPr txBox="1"/>
          <p:nvPr/>
        </p:nvSpPr>
        <p:spPr>
          <a:xfrm>
            <a:off x="144475" y="1658775"/>
            <a:ext cx="3413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0000FF"/>
                </a:solidFill>
                <a:latin typeface="Roboto"/>
                <a:ea typeface="Roboto"/>
                <a:cs typeface="Roboto"/>
                <a:sym typeface="Roboto"/>
              </a:rPr>
              <a:t>STRUCTURED PROMPT:</a:t>
            </a:r>
            <a:endParaRPr b="1" u="sng">
              <a:solidFill>
                <a:srgbClr val="0000FF"/>
              </a:solidFill>
              <a:latin typeface="Roboto"/>
              <a:ea typeface="Roboto"/>
              <a:cs typeface="Roboto"/>
              <a:sym typeface="Roboto"/>
            </a:endParaRPr>
          </a:p>
          <a:p>
            <a:pPr indent="0" lvl="0" marL="0" rtl="0" algn="l">
              <a:spcBef>
                <a:spcPts val="0"/>
              </a:spcBef>
              <a:spcAft>
                <a:spcPts val="0"/>
              </a:spcAft>
              <a:buNone/>
            </a:pPr>
            <a:r>
              <a:rPr b="1" lang="en">
                <a:solidFill>
                  <a:srgbClr val="0000FF"/>
                </a:solidFill>
                <a:latin typeface="Roboto"/>
                <a:ea typeface="Roboto"/>
                <a:cs typeface="Roboto"/>
                <a:sym typeface="Roboto"/>
              </a:rPr>
              <a:t>f</a:t>
            </a:r>
            <a:r>
              <a:rPr lang="en">
                <a:solidFill>
                  <a:schemeClr val="dk1"/>
                </a:solidFill>
                <a:latin typeface="Roboto"/>
                <a:ea typeface="Roboto"/>
                <a:cs typeface="Roboto"/>
                <a:sym typeface="Roboto"/>
              </a:rPr>
              <a:t>“I believe t</a:t>
            </a:r>
            <a:r>
              <a:rPr lang="en">
                <a:solidFill>
                  <a:schemeClr val="dk1"/>
                </a:solidFill>
                <a:latin typeface="Roboto"/>
                <a:ea typeface="Roboto"/>
                <a:cs typeface="Roboto"/>
                <a:sym typeface="Roboto"/>
              </a:rPr>
              <a:t>he {environment_variables} are currently {agent_beliefs} but our goal is {business_model} and current constraints are {constraints}. What solutions exist to address this?”</a:t>
            </a:r>
            <a:endParaRPr sz="1000">
              <a:solidFill>
                <a:schemeClr val="dk2"/>
              </a:solidFill>
            </a:endParaRPr>
          </a:p>
        </p:txBody>
      </p:sp>
      <p:sp>
        <p:nvSpPr>
          <p:cNvPr id="286" name="Google Shape;286;p29"/>
          <p:cNvSpPr/>
          <p:nvPr/>
        </p:nvSpPr>
        <p:spPr>
          <a:xfrm>
            <a:off x="503325" y="411250"/>
            <a:ext cx="2293800" cy="892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29"/>
          <p:cNvSpPr txBox="1"/>
          <p:nvPr/>
        </p:nvSpPr>
        <p:spPr>
          <a:xfrm>
            <a:off x="506675" y="316250"/>
            <a:ext cx="2225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Roboto"/>
                <a:ea typeface="Roboto"/>
                <a:cs typeface="Roboto"/>
                <a:sym typeface="Roboto"/>
              </a:rPr>
              <a:t>Homeostatic Agents &amp; Current Beliefs, Goals</a:t>
            </a:r>
            <a:endParaRPr sz="1500">
              <a:solidFill>
                <a:schemeClr val="dk2"/>
              </a:solidFill>
            </a:endParaRPr>
          </a:p>
        </p:txBody>
      </p:sp>
      <p:cxnSp>
        <p:nvCxnSpPr>
          <p:cNvPr id="288" name="Google Shape;288;p29"/>
          <p:cNvCxnSpPr/>
          <p:nvPr/>
        </p:nvCxnSpPr>
        <p:spPr>
          <a:xfrm>
            <a:off x="1518175" y="1286850"/>
            <a:ext cx="3900" cy="348900"/>
          </a:xfrm>
          <a:prstGeom prst="straightConnector1">
            <a:avLst/>
          </a:prstGeom>
          <a:noFill/>
          <a:ln cap="flat" cmpd="sng" w="38100">
            <a:solidFill>
              <a:srgbClr val="0000FF"/>
            </a:solidFill>
            <a:prstDash val="solid"/>
            <a:round/>
            <a:headEnd len="med" w="med" type="none"/>
            <a:tailEnd len="med" w="med" type="triangle"/>
          </a:ln>
        </p:spPr>
      </p:cxnSp>
      <p:cxnSp>
        <p:nvCxnSpPr>
          <p:cNvPr id="289" name="Google Shape;289;p29"/>
          <p:cNvCxnSpPr/>
          <p:nvPr/>
        </p:nvCxnSpPr>
        <p:spPr>
          <a:xfrm flipH="1">
            <a:off x="996100" y="3022400"/>
            <a:ext cx="1500" cy="503100"/>
          </a:xfrm>
          <a:prstGeom prst="straightConnector1">
            <a:avLst/>
          </a:prstGeom>
          <a:noFill/>
          <a:ln cap="flat" cmpd="sng" w="38100">
            <a:solidFill>
              <a:srgbClr val="0000FF"/>
            </a:solidFill>
            <a:prstDash val="solid"/>
            <a:round/>
            <a:headEnd len="med" w="med" type="none"/>
            <a:tailEnd len="med" w="med" type="triangle"/>
          </a:ln>
        </p:spPr>
      </p:cxnSp>
      <p:sp>
        <p:nvSpPr>
          <p:cNvPr id="290" name="Google Shape;290;p29"/>
          <p:cNvSpPr/>
          <p:nvPr/>
        </p:nvSpPr>
        <p:spPr>
          <a:xfrm>
            <a:off x="4032825" y="2110800"/>
            <a:ext cx="3796200" cy="1227000"/>
          </a:xfrm>
          <a:prstGeom prst="roundRect">
            <a:avLst>
              <a:gd fmla="val 16667" name="adj"/>
            </a:avLst>
          </a:prstGeom>
          <a:solidFill>
            <a:srgbClr val="2031FF">
              <a:alpha val="16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1" name="Google Shape;291;p29"/>
          <p:cNvCxnSpPr/>
          <p:nvPr/>
        </p:nvCxnSpPr>
        <p:spPr>
          <a:xfrm flipH="1" rot="10800000">
            <a:off x="2111650" y="3007850"/>
            <a:ext cx="14400" cy="538800"/>
          </a:xfrm>
          <a:prstGeom prst="straightConnector1">
            <a:avLst/>
          </a:prstGeom>
          <a:noFill/>
          <a:ln cap="flat" cmpd="sng" w="38100">
            <a:solidFill>
              <a:srgbClr val="0000FF"/>
            </a:solidFill>
            <a:prstDash val="solid"/>
            <a:round/>
            <a:headEnd len="med" w="med" type="none"/>
            <a:tailEnd len="med" w="med" type="triangle"/>
          </a:ln>
        </p:spPr>
      </p:cxnSp>
      <p:cxnSp>
        <p:nvCxnSpPr>
          <p:cNvPr id="292" name="Google Shape;292;p29"/>
          <p:cNvCxnSpPr>
            <a:endCxn id="282" idx="3"/>
          </p:cNvCxnSpPr>
          <p:nvPr/>
        </p:nvCxnSpPr>
        <p:spPr>
          <a:xfrm flipH="1">
            <a:off x="3114375" y="3167100"/>
            <a:ext cx="993300" cy="601200"/>
          </a:xfrm>
          <a:prstGeom prst="straightConnector1">
            <a:avLst/>
          </a:prstGeom>
          <a:noFill/>
          <a:ln cap="flat" cmpd="sng" w="38100">
            <a:solidFill>
              <a:srgbClr val="0000FF"/>
            </a:solidFill>
            <a:prstDash val="solid"/>
            <a:round/>
            <a:headEnd len="med" w="med" type="none"/>
            <a:tailEnd len="med" w="med" type="triangle"/>
          </a:ln>
        </p:spPr>
      </p:cxnSp>
      <p:sp>
        <p:nvSpPr>
          <p:cNvPr id="293" name="Google Shape;293;p29"/>
          <p:cNvSpPr/>
          <p:nvPr/>
        </p:nvSpPr>
        <p:spPr>
          <a:xfrm>
            <a:off x="4102350" y="4486225"/>
            <a:ext cx="939300" cy="348900"/>
          </a:xfrm>
          <a:prstGeom prst="roundRect">
            <a:avLst>
              <a:gd fmla="val 16667" name="adj"/>
            </a:avLst>
          </a:prstGeom>
          <a:solidFill>
            <a:srgbClr val="83EA5E">
              <a:alpha val="333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4" name="Google Shape;294;p29"/>
          <p:cNvCxnSpPr>
            <a:endCxn id="293" idx="3"/>
          </p:cNvCxnSpPr>
          <p:nvPr/>
        </p:nvCxnSpPr>
        <p:spPr>
          <a:xfrm flipH="1">
            <a:off x="5041650" y="4648675"/>
            <a:ext cx="3170700" cy="12000"/>
          </a:xfrm>
          <a:prstGeom prst="straightConnector1">
            <a:avLst/>
          </a:prstGeom>
          <a:noFill/>
          <a:ln cap="flat" cmpd="sng" w="76200">
            <a:solidFill>
              <a:srgbClr val="93C47D"/>
            </a:solidFill>
            <a:prstDash val="solid"/>
            <a:round/>
            <a:headEnd len="med" w="med" type="none"/>
            <a:tailEnd len="med" w="med" type="none"/>
          </a:ln>
        </p:spPr>
      </p:cxnSp>
      <p:sp>
        <p:nvSpPr>
          <p:cNvPr id="295" name="Google Shape;29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96" name="Google Shape;296;p29"/>
          <p:cNvCxnSpPr/>
          <p:nvPr/>
        </p:nvCxnSpPr>
        <p:spPr>
          <a:xfrm flipH="1" rot="10800000">
            <a:off x="3535675" y="2551325"/>
            <a:ext cx="572100" cy="14700"/>
          </a:xfrm>
          <a:prstGeom prst="straightConnector1">
            <a:avLst/>
          </a:prstGeom>
          <a:noFill/>
          <a:ln cap="flat" cmpd="sng" w="38100">
            <a:solidFill>
              <a:schemeClr val="dk2"/>
            </a:solidFill>
            <a:prstDash val="solid"/>
            <a:round/>
            <a:headEnd len="med" w="med" type="none"/>
            <a:tailEnd len="med" w="med" type="triangle"/>
          </a:ln>
        </p:spPr>
      </p:cxnSp>
      <p:cxnSp>
        <p:nvCxnSpPr>
          <p:cNvPr id="297" name="Google Shape;297;p29"/>
          <p:cNvCxnSpPr/>
          <p:nvPr/>
        </p:nvCxnSpPr>
        <p:spPr>
          <a:xfrm flipH="1" rot="10800000">
            <a:off x="8186650" y="1450550"/>
            <a:ext cx="20100" cy="3180300"/>
          </a:xfrm>
          <a:prstGeom prst="straightConnector1">
            <a:avLst/>
          </a:prstGeom>
          <a:noFill/>
          <a:ln cap="flat" cmpd="sng" w="76200">
            <a:solidFill>
              <a:srgbClr val="93C47D"/>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232900" y="-58825"/>
            <a:ext cx="5961900" cy="44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Biofirm Development &amp; Testing</a:t>
            </a:r>
            <a:endParaRPr/>
          </a:p>
        </p:txBody>
      </p:sp>
      <p:sp>
        <p:nvSpPr>
          <p:cNvPr id="303" name="Google Shape;303;p30"/>
          <p:cNvSpPr txBox="1"/>
          <p:nvPr>
            <p:ph idx="1" type="body"/>
          </p:nvPr>
        </p:nvSpPr>
        <p:spPr>
          <a:xfrm>
            <a:off x="118675" y="308175"/>
            <a:ext cx="91440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Biofirm code development is currently underway with AII President &amp; Co-Founder Daniel Friedman &amp; Institute member Andrew Pashea under guidance and partnership of John H. Clippinger and </a:t>
            </a:r>
            <a:r>
              <a:rPr b="1" i="1" lang="en" sz="1400" u="sng"/>
              <a:t>First Principles First</a:t>
            </a:r>
            <a:r>
              <a:rPr b="1" lang="en" sz="1400"/>
              <a:t> </a:t>
            </a:r>
            <a:r>
              <a:rPr lang="en" sz="1400"/>
              <a:t>(</a:t>
            </a:r>
            <a:r>
              <a:rPr lang="en" sz="1400" u="sng">
                <a:solidFill>
                  <a:schemeClr val="hlink"/>
                </a:solidFill>
                <a:hlinkClick r:id="rId3"/>
              </a:rPr>
              <a:t>FP1.AI</a:t>
            </a:r>
            <a:r>
              <a:rPr lang="en" sz="1400"/>
              <a:t>)</a:t>
            </a:r>
            <a:r>
              <a:rPr lang="en" sz="1400"/>
              <a:t> in the Active Inference Institute’s central github codebase. </a:t>
            </a:r>
            <a:endParaRPr sz="1400"/>
          </a:p>
          <a:p>
            <a:pPr indent="0" lvl="0" marL="457200" rtl="0" algn="l">
              <a:lnSpc>
                <a:spcPct val="100000"/>
              </a:lnSpc>
              <a:spcBef>
                <a:spcPts val="0"/>
              </a:spcBef>
              <a:spcAft>
                <a:spcPts val="0"/>
              </a:spcAft>
              <a:buNone/>
            </a:pPr>
            <a:r>
              <a:t/>
            </a:r>
            <a:endParaRPr sz="600"/>
          </a:p>
          <a:p>
            <a:pPr indent="-317500" lvl="0" marL="457200" rtl="0" algn="l">
              <a:lnSpc>
                <a:spcPct val="100000"/>
              </a:lnSpc>
              <a:spcBef>
                <a:spcPts val="0"/>
              </a:spcBef>
              <a:spcAft>
                <a:spcPts val="0"/>
              </a:spcAft>
              <a:buSzPts val="1400"/>
              <a:buChar char="-"/>
            </a:pPr>
            <a:r>
              <a:rPr b="1" lang="en" sz="1400" u="sng"/>
              <a:t>Github repository</a:t>
            </a:r>
            <a:r>
              <a:rPr lang="en" sz="1400"/>
              <a:t>: </a:t>
            </a:r>
            <a:r>
              <a:rPr lang="en" sz="1400" u="sng">
                <a:solidFill>
                  <a:schemeClr val="hlink"/>
                </a:solidFill>
                <a:hlinkClick r:id="rId4"/>
              </a:rPr>
              <a:t>https://github.com/ActiveInferenceInstitute/Biofirm</a:t>
            </a:r>
            <a:r>
              <a:rPr lang="en" sz="1400"/>
              <a:t> </a:t>
            </a:r>
            <a:endParaRPr sz="1400"/>
          </a:p>
          <a:p>
            <a:pPr indent="-317500" lvl="0" marL="457200" rtl="0" algn="l">
              <a:lnSpc>
                <a:spcPct val="100000"/>
              </a:lnSpc>
              <a:spcBef>
                <a:spcPts val="0"/>
              </a:spcBef>
              <a:spcAft>
                <a:spcPts val="0"/>
              </a:spcAft>
              <a:buSzPts val="1400"/>
              <a:buChar char="-"/>
            </a:pPr>
            <a:r>
              <a:rPr lang="en" sz="1400"/>
              <a:t>Tool highlights:</a:t>
            </a:r>
            <a:endParaRPr sz="1400"/>
          </a:p>
          <a:p>
            <a:pPr indent="-317500" lvl="1" marL="914400" rtl="0" algn="l">
              <a:lnSpc>
                <a:spcPct val="100000"/>
              </a:lnSpc>
              <a:spcBef>
                <a:spcPts val="0"/>
              </a:spcBef>
              <a:spcAft>
                <a:spcPts val="0"/>
              </a:spcAft>
              <a:buSzPts val="1400"/>
              <a:buChar char="-"/>
            </a:pPr>
            <a:r>
              <a:rPr lang="en" u="sng">
                <a:solidFill>
                  <a:schemeClr val="hlink"/>
                </a:solidFill>
                <a:hlinkClick r:id="rId5"/>
              </a:rPr>
              <a:t>pymdp</a:t>
            </a:r>
            <a:r>
              <a:rPr lang="en"/>
              <a:t> : Python library for constructing/running discrete time/space POMDP Active Inference agents</a:t>
            </a:r>
            <a:endParaRPr/>
          </a:p>
          <a:p>
            <a:pPr indent="-317500" lvl="1" marL="914400" rtl="0" algn="l">
              <a:lnSpc>
                <a:spcPct val="100000"/>
              </a:lnSpc>
              <a:spcBef>
                <a:spcPts val="0"/>
              </a:spcBef>
              <a:spcAft>
                <a:spcPts val="0"/>
              </a:spcAft>
              <a:buSzPts val="1400"/>
              <a:buChar char="-"/>
            </a:pPr>
            <a:r>
              <a:rPr lang="en" u="sng">
                <a:solidFill>
                  <a:schemeClr val="hlink"/>
                </a:solidFill>
                <a:hlinkClick r:id="rId6"/>
              </a:rPr>
              <a:t>OpenAI API</a:t>
            </a:r>
            <a:r>
              <a:rPr lang="en"/>
              <a:t> : API for choosing and prompting a wide array of SOTA LLMs</a:t>
            </a:r>
            <a:endParaRPr/>
          </a:p>
          <a:p>
            <a:pPr indent="-317500" lvl="1" marL="914400" rtl="0" algn="l">
              <a:lnSpc>
                <a:spcPct val="100000"/>
              </a:lnSpc>
              <a:spcBef>
                <a:spcPts val="0"/>
              </a:spcBef>
              <a:spcAft>
                <a:spcPts val="0"/>
              </a:spcAft>
              <a:buSzPts val="1400"/>
              <a:buChar char="-"/>
            </a:pPr>
            <a:r>
              <a:rPr lang="en" u="sng">
                <a:solidFill>
                  <a:schemeClr val="hlink"/>
                </a:solidFill>
                <a:hlinkClick r:id="rId7"/>
              </a:rPr>
              <a:t>cursor</a:t>
            </a:r>
            <a:r>
              <a:rPr lang="en"/>
              <a:t> : IDE (built on top of VS Code IDE) for editing and generating code via LLM prompting (codebase search)</a:t>
            </a:r>
            <a:endParaRPr sz="1800"/>
          </a:p>
          <a:p>
            <a:pPr indent="0" lvl="0" marL="0" rtl="0" algn="l">
              <a:lnSpc>
                <a:spcPct val="100000"/>
              </a:lnSpc>
              <a:spcBef>
                <a:spcPts val="0"/>
              </a:spcBef>
              <a:spcAft>
                <a:spcPts val="0"/>
              </a:spcAft>
              <a:buNone/>
            </a:pPr>
            <a:r>
              <a:t/>
            </a:r>
            <a:endParaRPr/>
          </a:p>
          <a:p>
            <a:pPr indent="-330200" lvl="0" marL="457200" rtl="0" algn="l">
              <a:lnSpc>
                <a:spcPct val="100000"/>
              </a:lnSpc>
              <a:spcBef>
                <a:spcPts val="0"/>
              </a:spcBef>
              <a:spcAft>
                <a:spcPts val="0"/>
              </a:spcAft>
              <a:buSzPts val="1600"/>
              <a:buChar char="-"/>
            </a:pPr>
            <a:r>
              <a:rPr i="1" lang="en" sz="1600" u="sng"/>
              <a:t>Related Institute Projects:</a:t>
            </a:r>
            <a:r>
              <a:rPr i="1" lang="en" sz="1600"/>
              <a:t> Existential Risk / Foresight, FLI Grant, </a:t>
            </a:r>
            <a:r>
              <a:rPr i="1" lang="en" sz="1600"/>
              <a:t>FarmWorks, RxInfer Group, Economic Simulations subgroup</a:t>
            </a:r>
            <a:endParaRPr i="1" sz="1600"/>
          </a:p>
          <a:p>
            <a:pPr indent="0" lvl="0" marL="0" rtl="0" algn="l">
              <a:lnSpc>
                <a:spcPct val="100000"/>
              </a:lnSpc>
              <a:spcBef>
                <a:spcPts val="0"/>
              </a:spcBef>
              <a:spcAft>
                <a:spcPts val="0"/>
              </a:spcAft>
              <a:buNone/>
            </a:pPr>
            <a:r>
              <a:t/>
            </a:r>
            <a:endParaRPr sz="800"/>
          </a:p>
          <a:p>
            <a:pPr indent="-317500" lvl="0" marL="457200" rtl="0" algn="l">
              <a:lnSpc>
                <a:spcPct val="100000"/>
              </a:lnSpc>
              <a:spcBef>
                <a:spcPts val="0"/>
              </a:spcBef>
              <a:spcAft>
                <a:spcPts val="0"/>
              </a:spcAft>
              <a:buSzPts val="1400"/>
              <a:buChar char="-"/>
            </a:pPr>
            <a:r>
              <a:rPr b="1" lang="en" sz="1400"/>
              <a:t>Recorded livestream updates – Major updates and Code walkthroughs (+ some classic comedy):</a:t>
            </a:r>
            <a:endParaRPr b="1" sz="1400"/>
          </a:p>
          <a:p>
            <a:pPr indent="-304800" lvl="1" marL="914400" rtl="0" algn="l">
              <a:lnSpc>
                <a:spcPct val="100000"/>
              </a:lnSpc>
              <a:spcBef>
                <a:spcPts val="0"/>
              </a:spcBef>
              <a:spcAft>
                <a:spcPts val="0"/>
              </a:spcAft>
              <a:buSzPts val="1200"/>
              <a:buChar char="-"/>
            </a:pPr>
            <a:r>
              <a:rPr lang="en" sz="1200" u="sng">
                <a:solidFill>
                  <a:schemeClr val="hlink"/>
                </a:solidFill>
                <a:hlinkClick r:id="rId8"/>
              </a:rPr>
              <a:t>Active InferAnt Stream 006.1 ~ Towards (Open Source, Active Inference) Bioregional Biofirm Modeling</a:t>
            </a:r>
            <a:endParaRPr sz="1200"/>
          </a:p>
          <a:p>
            <a:pPr indent="-304800" lvl="1" marL="914400" rtl="0" algn="l">
              <a:lnSpc>
                <a:spcPct val="100000"/>
              </a:lnSpc>
              <a:spcBef>
                <a:spcPts val="0"/>
              </a:spcBef>
              <a:spcAft>
                <a:spcPts val="0"/>
              </a:spcAft>
              <a:buSzPts val="1200"/>
              <a:buChar char="-"/>
            </a:pPr>
            <a:r>
              <a:rPr lang="en" sz="1200" u="sng">
                <a:solidFill>
                  <a:schemeClr val="hlink"/>
                </a:solidFill>
                <a:hlinkClick r:id="rId9"/>
              </a:rPr>
              <a:t>Active InferAnt Stream 007.1 ~ AgentMaker for PyMDP for Active Inference Biofirms for Bioregionalism</a:t>
            </a:r>
            <a:endParaRPr sz="1200"/>
          </a:p>
        </p:txBody>
      </p:sp>
      <p:sp>
        <p:nvSpPr>
          <p:cNvPr id="304" name="Google Shape;30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ph type="title"/>
          </p:nvPr>
        </p:nvSpPr>
        <p:spPr>
          <a:xfrm>
            <a:off x="1132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Biofirm</a:t>
            </a:r>
            <a:endParaRPr/>
          </a:p>
        </p:txBody>
      </p:sp>
      <p:sp>
        <p:nvSpPr>
          <p:cNvPr id="310" name="Google Shape;310;p31"/>
          <p:cNvSpPr txBox="1"/>
          <p:nvPr>
            <p:ph idx="1" type="body"/>
          </p:nvPr>
        </p:nvSpPr>
        <p:spPr>
          <a:xfrm>
            <a:off x="-107825" y="461250"/>
            <a:ext cx="9251700" cy="3947700"/>
          </a:xfrm>
          <a:prstGeom prst="rect">
            <a:avLst/>
          </a:prstGeom>
        </p:spPr>
        <p:txBody>
          <a:bodyPr anchorCtr="0" anchor="t" bIns="91425" lIns="91425" spcFirstLastPara="1" rIns="91425" wrap="square" tIns="91425">
            <a:noAutofit/>
          </a:bodyPr>
          <a:lstStyle/>
          <a:p>
            <a:pPr indent="-323532" lvl="0" marL="457200" rtl="0" algn="l">
              <a:lnSpc>
                <a:spcPct val="95000"/>
              </a:lnSpc>
              <a:spcBef>
                <a:spcPts val="0"/>
              </a:spcBef>
              <a:spcAft>
                <a:spcPts val="0"/>
              </a:spcAft>
              <a:buSzPts val="1495"/>
              <a:buChar char="-"/>
            </a:pPr>
            <a:r>
              <a:rPr lang="en" sz="1495"/>
              <a:t>Agents working in a “firm” to maintain homeostasis of an environment, e.g., a farm, a natural land preserve.</a:t>
            </a:r>
            <a:endParaRPr sz="1495"/>
          </a:p>
          <a:p>
            <a:pPr indent="-323532" lvl="0" marL="457200" rtl="0" algn="l">
              <a:lnSpc>
                <a:spcPct val="95000"/>
              </a:lnSpc>
              <a:spcBef>
                <a:spcPts val="0"/>
              </a:spcBef>
              <a:spcAft>
                <a:spcPts val="0"/>
              </a:spcAft>
              <a:buSzPts val="1495"/>
              <a:buChar char="-"/>
            </a:pPr>
            <a:r>
              <a:rPr lang="en" sz="1495"/>
              <a:t>Agents </a:t>
            </a:r>
            <a:r>
              <a:rPr b="1" lang="en" sz="1495"/>
              <a:t>“prefer”</a:t>
            </a:r>
            <a:r>
              <a:rPr lang="en" sz="1495"/>
              <a:t> (in a colloquial sense, as well as in a Bayesian priors sense) to (observe themselves) maintain their environment in homeostasis. Their own survival and health are directly linked with environmental survival and health, mapping internal states to inferred external states, </a:t>
            </a:r>
            <a:r>
              <a:rPr i="1" lang="en" sz="1495"/>
              <a:t>conditioned on preferences</a:t>
            </a:r>
            <a:r>
              <a:rPr lang="en" sz="1495"/>
              <a:t>. In Active Inference, an agent’s own homeostasis involves realizing its preferences, relatable to how humans infer and act to maintain their body temperature, oxygen and blood flow, sense of safety and security (physical, economic, etc.).  </a:t>
            </a:r>
            <a:endParaRPr sz="1495"/>
          </a:p>
          <a:p>
            <a:pPr indent="-323532" lvl="0" marL="457200" rtl="0" algn="l">
              <a:lnSpc>
                <a:spcPct val="95000"/>
              </a:lnSpc>
              <a:spcBef>
                <a:spcPts val="0"/>
              </a:spcBef>
              <a:spcAft>
                <a:spcPts val="0"/>
              </a:spcAft>
              <a:buSzPts val="1495"/>
              <a:buChar char="-"/>
            </a:pPr>
            <a:r>
              <a:rPr lang="en" sz="1495"/>
              <a:t>Minimizing uncertainty conditioned on preferences = minimizing uncertainty </a:t>
            </a:r>
            <a:r>
              <a:rPr i="1" lang="en" sz="1495"/>
              <a:t>about </a:t>
            </a:r>
            <a:r>
              <a:rPr lang="en" sz="1495"/>
              <a:t>if the agent is successfully</a:t>
            </a:r>
            <a:r>
              <a:rPr lang="en" sz="1495"/>
              <a:t> keeping the environment in a homeostatic state.</a:t>
            </a:r>
            <a:endParaRPr sz="1495"/>
          </a:p>
          <a:p>
            <a:pPr indent="-323532" lvl="0" marL="457200" rtl="0" algn="l">
              <a:lnSpc>
                <a:spcPct val="95000"/>
              </a:lnSpc>
              <a:spcBef>
                <a:spcPts val="0"/>
              </a:spcBef>
              <a:spcAft>
                <a:spcPts val="0"/>
              </a:spcAft>
              <a:buSzPts val="1495"/>
              <a:buChar char="-"/>
            </a:pPr>
            <a:r>
              <a:rPr b="1" lang="en" sz="1495"/>
              <a:t>Build a knowledge base, ex. a knowledge graph</a:t>
            </a:r>
            <a:r>
              <a:rPr lang="en" sz="1495"/>
              <a:t>, via initial user-submitted documents, followed by structured prompting over time (and potentially local syllogistic reasoning-based rules extracted from text) all motivated by agent preferences and beliefs.</a:t>
            </a:r>
            <a:endParaRPr sz="1495"/>
          </a:p>
          <a:p>
            <a:pPr indent="-323532" lvl="0" marL="457200" rtl="0" algn="l">
              <a:lnSpc>
                <a:spcPct val="95000"/>
              </a:lnSpc>
              <a:spcBef>
                <a:spcPts val="0"/>
              </a:spcBef>
              <a:spcAft>
                <a:spcPts val="0"/>
              </a:spcAft>
              <a:buSzPts val="1495"/>
              <a:buChar char="-"/>
            </a:pPr>
            <a:r>
              <a:rPr b="1" lang="en" sz="1495"/>
              <a:t>Social Science:</a:t>
            </a:r>
            <a:r>
              <a:rPr lang="en" sz="1495"/>
              <a:t> agent collaboration (in coalitions, in networks), augmenting agents with ‘natural language’ + state belief reporting with consequent development of a cultural grammar / script(s) and shared narratives, economic resource management and value generation</a:t>
            </a:r>
            <a:endParaRPr sz="1495"/>
          </a:p>
          <a:p>
            <a:pPr indent="-323532" lvl="0" marL="457200" rtl="0" algn="l">
              <a:lnSpc>
                <a:spcPct val="95000"/>
              </a:lnSpc>
              <a:spcBef>
                <a:spcPts val="0"/>
              </a:spcBef>
              <a:spcAft>
                <a:spcPts val="0"/>
              </a:spcAft>
              <a:buSzPts val="1495"/>
              <a:buChar char="-"/>
            </a:pPr>
            <a:r>
              <a:rPr b="1" lang="en" sz="1495"/>
              <a:t>Value generation: </a:t>
            </a:r>
            <a:r>
              <a:rPr lang="en" sz="1495"/>
              <a:t>agents reduce expected free energy (approximate uncertainty, conditioned on preferences) where their marginal contributions to expected free energy minimization of the overall firm generate measurable value representative of uncertainty reduction. This accumulation is therefore not an arbitrary, floating value: moment-to-moment value generation reflects the agents’ learning and capacity for taking care of their environment.</a:t>
            </a:r>
            <a:endParaRPr sz="1495"/>
          </a:p>
        </p:txBody>
      </p:sp>
      <p:sp>
        <p:nvSpPr>
          <p:cNvPr id="311" name="Google Shape;31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Outline</a:t>
            </a:r>
            <a:endParaRPr b="1"/>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What is Agent-Based Modeling?</a:t>
            </a:r>
            <a:endParaRPr/>
          </a:p>
          <a:p>
            <a:pPr indent="-317500" lvl="1" marL="914400" rtl="0" algn="l">
              <a:lnSpc>
                <a:spcPct val="100000"/>
              </a:lnSpc>
              <a:spcBef>
                <a:spcPts val="0"/>
              </a:spcBef>
              <a:spcAft>
                <a:spcPts val="0"/>
              </a:spcAft>
              <a:buSzPts val="1400"/>
              <a:buChar char="-"/>
            </a:pPr>
            <a:r>
              <a:rPr lang="en"/>
              <a:t>Micro-assumptions about Behavior: Utility-Maximization to Uncertainty Minimization, Homeostasis/Allostasis</a:t>
            </a:r>
            <a:endParaRPr/>
          </a:p>
          <a:p>
            <a:pPr indent="-317500" lvl="1" marL="914400" rtl="0" algn="l">
              <a:lnSpc>
                <a:spcPct val="100000"/>
              </a:lnSpc>
              <a:spcBef>
                <a:spcPts val="0"/>
              </a:spcBef>
              <a:spcAft>
                <a:spcPts val="0"/>
              </a:spcAft>
              <a:buSzPts val="1400"/>
              <a:buChar char="-"/>
            </a:pPr>
            <a:r>
              <a:rPr lang="en"/>
              <a:t>Active Inference, POMDP as exemplar, Multi-Agent examples</a:t>
            </a:r>
            <a:endParaRPr/>
          </a:p>
          <a:p>
            <a:pPr indent="-342900" lvl="0" marL="457200" rtl="0" algn="l">
              <a:lnSpc>
                <a:spcPct val="100000"/>
              </a:lnSpc>
              <a:spcBef>
                <a:spcPts val="0"/>
              </a:spcBef>
              <a:spcAft>
                <a:spcPts val="0"/>
              </a:spcAft>
              <a:buSzPts val="1800"/>
              <a:buChar char="-"/>
            </a:pPr>
            <a:r>
              <a:rPr lang="en"/>
              <a:t>Are LLMs agents?</a:t>
            </a:r>
            <a:endParaRPr/>
          </a:p>
          <a:p>
            <a:pPr indent="-317500" lvl="1" marL="914400" rtl="0" algn="l">
              <a:lnSpc>
                <a:spcPct val="100000"/>
              </a:lnSpc>
              <a:spcBef>
                <a:spcPts val="0"/>
              </a:spcBef>
              <a:spcAft>
                <a:spcPts val="0"/>
              </a:spcAft>
              <a:buSzPts val="1400"/>
              <a:buChar char="-"/>
            </a:pPr>
            <a:r>
              <a:rPr lang="en"/>
              <a:t>Limits: context window, confabulation, impermanent short-term and immutable long-term memory</a:t>
            </a:r>
            <a:endParaRPr/>
          </a:p>
          <a:p>
            <a:pPr indent="-317500" lvl="1" marL="914400" rtl="0" algn="l">
              <a:lnSpc>
                <a:spcPct val="100000"/>
              </a:lnSpc>
              <a:spcBef>
                <a:spcPts val="0"/>
              </a:spcBef>
              <a:spcAft>
                <a:spcPts val="0"/>
              </a:spcAft>
              <a:buSzPts val="1400"/>
              <a:buChar char="-"/>
            </a:pPr>
            <a:r>
              <a:rPr lang="en"/>
              <a:t>Augmenting agents with the capacity for capacity for LLMs: Long-term Memory, Knowledge Graphs, Designs / Schematics</a:t>
            </a:r>
            <a:endParaRPr/>
          </a:p>
          <a:p>
            <a:pPr indent="-342900" lvl="0" marL="457200" rtl="0" algn="l">
              <a:lnSpc>
                <a:spcPct val="100000"/>
              </a:lnSpc>
              <a:spcBef>
                <a:spcPts val="0"/>
              </a:spcBef>
              <a:spcAft>
                <a:spcPts val="0"/>
              </a:spcAft>
              <a:buSzPts val="1800"/>
              <a:buChar char="-"/>
            </a:pPr>
            <a:r>
              <a:rPr lang="en"/>
              <a:t>Biofirm Development (</a:t>
            </a:r>
            <a:r>
              <a:rPr i="1" lang="en"/>
              <a:t>Active Inference Institute</a:t>
            </a:r>
            <a:r>
              <a:rPr lang="en"/>
              <a:t> + </a:t>
            </a:r>
            <a:r>
              <a:rPr i="1" lang="en"/>
              <a:t>First Principles First</a:t>
            </a:r>
            <a:r>
              <a:rPr lang="en"/>
              <a:t>)</a:t>
            </a:r>
            <a:endParaRPr/>
          </a:p>
          <a:p>
            <a:pPr indent="-317500" lvl="1" marL="914400" rtl="0" algn="l">
              <a:lnSpc>
                <a:spcPct val="100000"/>
              </a:lnSpc>
              <a:spcBef>
                <a:spcPts val="0"/>
              </a:spcBef>
              <a:spcAft>
                <a:spcPts val="0"/>
              </a:spcAft>
              <a:buSzPts val="1400"/>
              <a:buChar char="-"/>
            </a:pPr>
            <a:r>
              <a:rPr lang="en"/>
              <a:t>Applying Active Inference: Vision for the future, Homeostatic Agents, Generating Artificial Environments</a:t>
            </a:r>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type="title"/>
          </p:nvPr>
        </p:nvSpPr>
        <p:spPr>
          <a:xfrm>
            <a:off x="93025" y="-94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Multi-agent Setting and Future Vision</a:t>
            </a:r>
            <a:endParaRPr sz="2320"/>
          </a:p>
        </p:txBody>
      </p:sp>
      <p:sp>
        <p:nvSpPr>
          <p:cNvPr id="317" name="Google Shape;317;p32"/>
          <p:cNvSpPr txBox="1"/>
          <p:nvPr>
            <p:ph idx="1" type="body"/>
          </p:nvPr>
        </p:nvSpPr>
        <p:spPr>
          <a:xfrm>
            <a:off x="93025" y="247625"/>
            <a:ext cx="91911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 </a:t>
            </a:r>
            <a:r>
              <a:rPr b="1" lang="en" sz="1400"/>
              <a:t>Cultural – </a:t>
            </a:r>
            <a:r>
              <a:rPr lang="en" sz="1400"/>
              <a:t>An ever-evolving accumulation of shared knowledge whose evolution is motivated by, and mirrors, agents motivated to accomplish collective goals for homeostasis from various perspectives – a shared cultural grammar/syntax.</a:t>
            </a:r>
            <a:endParaRPr sz="1400"/>
          </a:p>
          <a:p>
            <a:pPr indent="0" lvl="0" marL="0" rtl="0" algn="l">
              <a:lnSpc>
                <a:spcPct val="100000"/>
              </a:lnSpc>
              <a:spcBef>
                <a:spcPts val="0"/>
              </a:spcBef>
              <a:spcAft>
                <a:spcPts val="0"/>
              </a:spcAft>
              <a:buNone/>
            </a:pPr>
            <a:r>
              <a:rPr b="1" lang="en" sz="1400"/>
              <a:t>- Ethical – </a:t>
            </a:r>
            <a:r>
              <a:rPr lang="en" sz="1400"/>
              <a:t>Accumulating different perspectives (between agents, between users/stakeholders in submitted documents, financial, regulatory, &amp; sustainability knowledge) can allow for comparing and synthesizing various perspectives in an “actor-critic” framework to better ensure information is </a:t>
            </a:r>
            <a:r>
              <a:rPr i="1" lang="en" sz="1400"/>
              <a:t>accurate </a:t>
            </a:r>
            <a:r>
              <a:rPr lang="en" sz="1400"/>
              <a:t>and </a:t>
            </a:r>
            <a:r>
              <a:rPr i="1" lang="en" sz="1400"/>
              <a:t>coherent </a:t>
            </a:r>
            <a:r>
              <a:rPr lang="en" sz="1400"/>
              <a:t>as well as </a:t>
            </a:r>
            <a:r>
              <a:rPr i="1" lang="en" sz="1400"/>
              <a:t>identify faulty or contentious information </a:t>
            </a:r>
            <a:r>
              <a:rPr lang="en" sz="1400"/>
              <a:t>(e.g., an aggressive policy can be critiqued and revised from an ethical, regulatory, and/or legal standpoint).</a:t>
            </a:r>
            <a:endParaRPr sz="1400"/>
          </a:p>
          <a:p>
            <a:pPr indent="0" lvl="0" marL="0" rtl="0" algn="l">
              <a:lnSpc>
                <a:spcPct val="100000"/>
              </a:lnSpc>
              <a:spcBef>
                <a:spcPts val="0"/>
              </a:spcBef>
              <a:spcAft>
                <a:spcPts val="0"/>
              </a:spcAft>
              <a:buNone/>
            </a:pPr>
            <a:r>
              <a:rPr b="1" lang="en" sz="1400"/>
              <a:t>- Collective </a:t>
            </a:r>
            <a:r>
              <a:rPr lang="en" sz="1400"/>
              <a:t>– We can synthesize information in the knowledge graph to generate summary documents acting as “primary” documents for a collective of agents, e.g., a “business model”, a “constitution”, a set of protocols or missions, etc.</a:t>
            </a:r>
            <a:endParaRPr sz="1400"/>
          </a:p>
          <a:p>
            <a:pPr indent="0" lvl="0" marL="0" rtl="0" algn="l">
              <a:lnSpc>
                <a:spcPct val="100000"/>
              </a:lnSpc>
              <a:spcBef>
                <a:spcPts val="0"/>
              </a:spcBef>
              <a:spcAft>
                <a:spcPts val="0"/>
              </a:spcAft>
              <a:buNone/>
            </a:pPr>
            <a:r>
              <a:rPr lang="en" sz="1300"/>
              <a:t>- </a:t>
            </a:r>
            <a:r>
              <a:rPr lang="en" sz="1200"/>
              <a:t>In our “Biofirm”, a “business model” can be synthesized (and updated) to provide a more concise summary of the most important areas of knowledge. This includes long-term goals, recent short-term goals and progress updates, resource availability, evaluations of individual agents, reports and forecasts regarding the environment, and so on. The “business model” could then be updated over time and reviewed, say, by researchers and users in order to more quickly peruse recent Biofirm goals, plans, and operations.</a:t>
            </a:r>
            <a:endParaRPr sz="1200"/>
          </a:p>
          <a:p>
            <a:pPr indent="0" lvl="0" marL="0" rtl="0" algn="l">
              <a:lnSpc>
                <a:spcPct val="100000"/>
              </a:lnSpc>
              <a:spcBef>
                <a:spcPts val="0"/>
              </a:spcBef>
              <a:spcAft>
                <a:spcPts val="0"/>
              </a:spcAft>
              <a:buNone/>
            </a:pPr>
            <a:r>
              <a:rPr b="1" lang="en" sz="1400"/>
              <a:t>- Sustainability and Resource Management – </a:t>
            </a:r>
            <a:r>
              <a:rPr lang="en" sz="1400"/>
              <a:t>Awareness of available resources, combined with quantitative analysis (e.g., price information, forecasting supplies needed for a particular policy) and qualitative reasoning (which supplies are needed for a task, for what purposes, within what ethical/regulatory guidelines)</a:t>
            </a:r>
            <a:endParaRPr sz="1400"/>
          </a:p>
          <a:p>
            <a:pPr indent="0" lvl="0" marL="0" rtl="0" algn="l">
              <a:lnSpc>
                <a:spcPct val="100000"/>
              </a:lnSpc>
              <a:spcBef>
                <a:spcPts val="0"/>
              </a:spcBef>
              <a:spcAft>
                <a:spcPts val="0"/>
              </a:spcAft>
              <a:buNone/>
            </a:pPr>
            <a:r>
              <a:rPr lang="en" sz="1400"/>
              <a:t>- </a:t>
            </a:r>
            <a:r>
              <a:rPr b="1" lang="en" sz="1400"/>
              <a:t>Heterogeneity</a:t>
            </a:r>
            <a:r>
              <a:rPr lang="en" sz="1400"/>
              <a:t> – Agents might be pre-configured (or learn, or “evolve”), to specialize in different skills and knowledge uses, allowing for agents to collaborate under broad shared goals while working on sub-tasks.</a:t>
            </a:r>
            <a:endParaRPr sz="1200"/>
          </a:p>
          <a:p>
            <a:pPr indent="0" lvl="0" marL="0" rtl="0" algn="l">
              <a:lnSpc>
                <a:spcPct val="100000"/>
              </a:lnSpc>
              <a:spcBef>
                <a:spcPts val="0"/>
              </a:spcBef>
              <a:spcAft>
                <a:spcPts val="0"/>
              </a:spcAft>
              <a:buNone/>
            </a:pPr>
            <a:r>
              <a:rPr lang="en" sz="1200"/>
              <a:t>“</a:t>
            </a:r>
            <a:r>
              <a:rPr lang="en" sz="1200" u="sng">
                <a:solidFill>
                  <a:schemeClr val="hlink"/>
                </a:solidFill>
                <a:hlinkClick r:id="rId3"/>
              </a:rPr>
              <a:t>Epistemic Communities under Active Inference</a:t>
            </a:r>
            <a:r>
              <a:rPr lang="en" sz="1200"/>
              <a:t>” (Albarracin et. al, 2022).</a:t>
            </a:r>
            <a:endParaRPr sz="1200"/>
          </a:p>
          <a:p>
            <a:pPr indent="0" lvl="0" marL="0" rtl="0" algn="l">
              <a:lnSpc>
                <a:spcPct val="100000"/>
              </a:lnSpc>
              <a:spcBef>
                <a:spcPts val="0"/>
              </a:spcBef>
              <a:spcAft>
                <a:spcPts val="0"/>
              </a:spcAft>
              <a:buNone/>
            </a:pPr>
            <a:r>
              <a:rPr lang="en" sz="1200"/>
              <a:t>“</a:t>
            </a:r>
            <a:r>
              <a:rPr lang="en" sz="1200" u="sng">
                <a:solidFill>
                  <a:schemeClr val="hlink"/>
                </a:solidFill>
                <a:hlinkClick r:id="rId4"/>
              </a:rPr>
              <a:t>Modeling Sustainable Resource Management using Active Inference</a:t>
            </a:r>
            <a:r>
              <a:rPr lang="en" sz="1200"/>
              <a:t>” (Albarracin et. al, 2024).</a:t>
            </a:r>
            <a:r>
              <a:rPr lang="en" sz="1200"/>
              <a:t> </a:t>
            </a:r>
            <a:endParaRPr sz="1200"/>
          </a:p>
          <a:p>
            <a:pPr indent="0" lvl="0" marL="0" rtl="0" algn="l">
              <a:lnSpc>
                <a:spcPct val="100000"/>
              </a:lnSpc>
              <a:spcBef>
                <a:spcPts val="0"/>
              </a:spcBef>
              <a:spcAft>
                <a:spcPts val="0"/>
              </a:spcAft>
              <a:buNone/>
            </a:pPr>
            <a:r>
              <a:rPr lang="en" sz="1200" u="sng">
                <a:solidFill>
                  <a:schemeClr val="hlink"/>
                </a:solidFill>
                <a:hlinkClick r:id="rId5"/>
              </a:rPr>
              <a:t>A multi-agent system for integrated scheduling and maintenance planning of the flexible job shop</a:t>
            </a:r>
            <a:r>
              <a:rPr lang="en" sz="1200"/>
              <a:t> (Pal et. al, 2023).</a:t>
            </a:r>
            <a:endParaRPr sz="1200"/>
          </a:p>
        </p:txBody>
      </p:sp>
      <p:sp>
        <p:nvSpPr>
          <p:cNvPr id="318" name="Google Shape;31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3"/>
          <p:cNvPicPr preferRelativeResize="0"/>
          <p:nvPr/>
        </p:nvPicPr>
        <p:blipFill>
          <a:blip r:embed="rId3">
            <a:alphaModFix/>
          </a:blip>
          <a:stretch>
            <a:fillRect/>
          </a:stretch>
        </p:blipFill>
        <p:spPr>
          <a:xfrm>
            <a:off x="4151621" y="175300"/>
            <a:ext cx="4931223" cy="2544099"/>
          </a:xfrm>
          <a:prstGeom prst="rect">
            <a:avLst/>
          </a:prstGeom>
          <a:noFill/>
          <a:ln>
            <a:noFill/>
          </a:ln>
        </p:spPr>
      </p:pic>
      <p:sp>
        <p:nvSpPr>
          <p:cNvPr id="324" name="Google Shape;324;p33"/>
          <p:cNvSpPr txBox="1"/>
          <p:nvPr>
            <p:ph type="title"/>
          </p:nvPr>
        </p:nvSpPr>
        <p:spPr>
          <a:xfrm>
            <a:off x="118125" y="0"/>
            <a:ext cx="6848100" cy="45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form of a Homeostatic Agent</a:t>
            </a:r>
            <a:endParaRPr/>
          </a:p>
        </p:txBody>
      </p:sp>
      <p:sp>
        <p:nvSpPr>
          <p:cNvPr id="325" name="Google Shape;325;p33"/>
          <p:cNvSpPr txBox="1"/>
          <p:nvPr>
            <p:ph idx="1" type="body"/>
          </p:nvPr>
        </p:nvSpPr>
        <p:spPr>
          <a:xfrm>
            <a:off x="0" y="358775"/>
            <a:ext cx="4212900" cy="458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60"/>
              <a:t>- </a:t>
            </a:r>
            <a:r>
              <a:rPr lang="en" sz="1560"/>
              <a:t>A simple, initial form of the “homeostatic agent” involves a POMDP agent who is mapped to an environmental variable</a:t>
            </a:r>
            <a:endParaRPr sz="1560"/>
          </a:p>
          <a:p>
            <a:pPr indent="0" lvl="0" marL="0" rtl="0" algn="l">
              <a:lnSpc>
                <a:spcPct val="100000"/>
              </a:lnSpc>
              <a:spcBef>
                <a:spcPts val="0"/>
              </a:spcBef>
              <a:spcAft>
                <a:spcPts val="0"/>
              </a:spcAft>
              <a:buNone/>
            </a:pPr>
            <a:r>
              <a:rPr i="1" lang="en" sz="1560"/>
              <a:t>- For example:</a:t>
            </a:r>
            <a:r>
              <a:rPr lang="en" sz="1560"/>
              <a:t> a measure of soil structure (related to tillage, upkeep) on a farm.</a:t>
            </a:r>
            <a:endParaRPr sz="1560"/>
          </a:p>
          <a:p>
            <a:pPr indent="0" lvl="0" marL="0" rtl="0" algn="l">
              <a:lnSpc>
                <a:spcPct val="100000"/>
              </a:lnSpc>
              <a:spcBef>
                <a:spcPts val="0"/>
              </a:spcBef>
              <a:spcAft>
                <a:spcPts val="0"/>
              </a:spcAft>
              <a:buNone/>
            </a:pPr>
            <a:r>
              <a:rPr lang="en" sz="1560"/>
              <a:t>- The agent’s preferences (“homeostats” for survival) are set to mirror those of the environment’s target homeostatic range.</a:t>
            </a:r>
            <a:endParaRPr sz="1560"/>
          </a:p>
          <a:p>
            <a:pPr indent="0" lvl="0" marL="0" rtl="0" algn="l">
              <a:lnSpc>
                <a:spcPct val="100000"/>
              </a:lnSpc>
              <a:spcBef>
                <a:spcPts val="0"/>
              </a:spcBef>
              <a:spcAft>
                <a:spcPts val="0"/>
              </a:spcAft>
              <a:buNone/>
            </a:pPr>
            <a:r>
              <a:rPr lang="en" sz="1560"/>
              <a:t>- </a:t>
            </a:r>
            <a:r>
              <a:rPr b="1" i="1" lang="en" sz="1560"/>
              <a:t>The agent strives to commit actions which brings its mapped variable into homeostatic range.</a:t>
            </a:r>
            <a:endParaRPr b="1" i="1" sz="1560"/>
          </a:p>
          <a:p>
            <a:pPr indent="0" lvl="0" marL="0" rtl="0" algn="l">
              <a:lnSpc>
                <a:spcPct val="100000"/>
              </a:lnSpc>
              <a:spcBef>
                <a:spcPts val="0"/>
              </a:spcBef>
              <a:spcAft>
                <a:spcPts val="0"/>
              </a:spcAft>
              <a:buNone/>
            </a:pPr>
            <a:r>
              <a:rPr lang="en" sz="1560"/>
              <a:t>- </a:t>
            </a:r>
            <a:r>
              <a:rPr b="1" lang="en" sz="1560" u="sng"/>
              <a:t>Observations</a:t>
            </a:r>
            <a:r>
              <a:rPr lang="en" sz="1560"/>
              <a:t> – Variable (in the data) is LOW, HOMEOSTATIC, HIGH</a:t>
            </a:r>
            <a:endParaRPr sz="1560"/>
          </a:p>
          <a:p>
            <a:pPr indent="0" lvl="0" marL="0" rtl="0" algn="l">
              <a:lnSpc>
                <a:spcPct val="100000"/>
              </a:lnSpc>
              <a:spcBef>
                <a:spcPts val="0"/>
              </a:spcBef>
              <a:spcAft>
                <a:spcPts val="0"/>
              </a:spcAft>
              <a:buNone/>
            </a:pPr>
            <a:r>
              <a:rPr lang="en" sz="1560"/>
              <a:t>- </a:t>
            </a:r>
            <a:r>
              <a:rPr b="1" lang="en" sz="1560" u="sng"/>
              <a:t>Hidden States</a:t>
            </a:r>
            <a:r>
              <a:rPr lang="en" sz="1560"/>
              <a:t> – Belief (about the data) LOW, HOMEOSTATIC, HIGH</a:t>
            </a:r>
            <a:endParaRPr sz="1560"/>
          </a:p>
          <a:p>
            <a:pPr indent="0" lvl="0" marL="0" rtl="0" algn="l">
              <a:lnSpc>
                <a:spcPct val="100000"/>
              </a:lnSpc>
              <a:spcBef>
                <a:spcPts val="0"/>
              </a:spcBef>
              <a:spcAft>
                <a:spcPts val="0"/>
              </a:spcAft>
              <a:buNone/>
            </a:pPr>
            <a:r>
              <a:rPr lang="en" sz="1560"/>
              <a:t>- </a:t>
            </a:r>
            <a:r>
              <a:rPr b="1" lang="en" sz="1560" u="sng"/>
              <a:t>Actions</a:t>
            </a:r>
            <a:r>
              <a:rPr lang="en" sz="1560"/>
              <a:t> – Agent can DECREASE, MAINTAIN, INCREASE the variable </a:t>
            </a:r>
            <a:endParaRPr sz="1560"/>
          </a:p>
          <a:p>
            <a:pPr indent="0" lvl="0" marL="0" rtl="0" algn="l">
              <a:lnSpc>
                <a:spcPct val="100000"/>
              </a:lnSpc>
              <a:spcBef>
                <a:spcPts val="0"/>
              </a:spcBef>
              <a:spcAft>
                <a:spcPts val="0"/>
              </a:spcAft>
              <a:buNone/>
            </a:pPr>
            <a:r>
              <a:rPr lang="en" sz="1560"/>
              <a:t>- </a:t>
            </a:r>
            <a:r>
              <a:rPr b="1" lang="en" sz="1560" u="sng"/>
              <a:t>Preferences</a:t>
            </a:r>
            <a:r>
              <a:rPr lang="en" sz="1560"/>
              <a:t> – HOMEOSTATIC</a:t>
            </a:r>
            <a:endParaRPr sz="1560"/>
          </a:p>
          <a:p>
            <a:pPr indent="0" lvl="0" marL="0" rtl="0" algn="l">
              <a:lnSpc>
                <a:spcPct val="100000"/>
              </a:lnSpc>
              <a:spcBef>
                <a:spcPts val="0"/>
              </a:spcBef>
              <a:spcAft>
                <a:spcPts val="0"/>
              </a:spcAft>
              <a:buSzPts val="770"/>
              <a:buNone/>
            </a:pPr>
            <a:r>
              <a:t/>
            </a:r>
            <a:endParaRPr sz="1560"/>
          </a:p>
        </p:txBody>
      </p:sp>
      <p:pic>
        <p:nvPicPr>
          <p:cNvPr id="326" name="Google Shape;326;p33"/>
          <p:cNvPicPr preferRelativeResize="0"/>
          <p:nvPr/>
        </p:nvPicPr>
        <p:blipFill>
          <a:blip r:embed="rId4">
            <a:alphaModFix/>
          </a:blip>
          <a:stretch>
            <a:fillRect/>
          </a:stretch>
        </p:blipFill>
        <p:spPr>
          <a:xfrm>
            <a:off x="4347825" y="2719399"/>
            <a:ext cx="4626301" cy="2068398"/>
          </a:xfrm>
          <a:prstGeom prst="rect">
            <a:avLst/>
          </a:prstGeom>
          <a:noFill/>
          <a:ln>
            <a:noFill/>
          </a:ln>
        </p:spPr>
      </p:pic>
      <p:sp>
        <p:nvSpPr>
          <p:cNvPr id="327" name="Google Shape;327;p33"/>
          <p:cNvSpPr txBox="1"/>
          <p:nvPr/>
        </p:nvSpPr>
        <p:spPr>
          <a:xfrm>
            <a:off x="4797425" y="4787800"/>
            <a:ext cx="40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Figure 2.2 </a:t>
            </a:r>
            <a:r>
              <a:rPr lang="en" u="sng">
                <a:solidFill>
                  <a:schemeClr val="hlink"/>
                </a:solidFill>
                <a:hlinkClick r:id="rId5"/>
              </a:rPr>
              <a:t>Friston et. al 2022 Textbook</a:t>
            </a:r>
            <a:endParaRPr/>
          </a:p>
        </p:txBody>
      </p:sp>
      <p:sp>
        <p:nvSpPr>
          <p:cNvPr id="328" name="Google Shape;32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4"/>
          <p:cNvPicPr preferRelativeResize="0"/>
          <p:nvPr/>
        </p:nvPicPr>
        <p:blipFill>
          <a:blip r:embed="rId3">
            <a:alphaModFix/>
          </a:blip>
          <a:stretch>
            <a:fillRect/>
          </a:stretch>
        </p:blipFill>
        <p:spPr>
          <a:xfrm>
            <a:off x="4572000" y="150150"/>
            <a:ext cx="4634751" cy="4634751"/>
          </a:xfrm>
          <a:prstGeom prst="rect">
            <a:avLst/>
          </a:prstGeom>
          <a:noFill/>
          <a:ln>
            <a:noFill/>
          </a:ln>
        </p:spPr>
      </p:pic>
      <p:sp>
        <p:nvSpPr>
          <p:cNvPr id="334" name="Google Shape;334;p34"/>
          <p:cNvSpPr txBox="1"/>
          <p:nvPr>
            <p:ph type="title"/>
          </p:nvPr>
        </p:nvSpPr>
        <p:spPr>
          <a:xfrm>
            <a:off x="0" y="0"/>
            <a:ext cx="515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b="1" lang="en" sz="1419"/>
              <a:t>Homeostatic Agents S</a:t>
            </a:r>
            <a:r>
              <a:rPr b="1" lang="en" sz="1419"/>
              <a:t>olving Nonequilibrium Steady State Systems: </a:t>
            </a:r>
            <a:r>
              <a:rPr b="1" lang="en" sz="1419" u="sng"/>
              <a:t>How do agents/environments persist?</a:t>
            </a:r>
            <a:endParaRPr b="1" sz="1419" u="sng"/>
          </a:p>
        </p:txBody>
      </p:sp>
      <p:sp>
        <p:nvSpPr>
          <p:cNvPr id="335" name="Google Shape;335;p34"/>
          <p:cNvSpPr txBox="1"/>
          <p:nvPr/>
        </p:nvSpPr>
        <p:spPr>
          <a:xfrm>
            <a:off x="84600" y="469150"/>
            <a:ext cx="4487400" cy="512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001D35"/>
                </a:solidFill>
                <a:highlight>
                  <a:srgbClr val="FFFFFF"/>
                </a:highlight>
              </a:rPr>
              <a:t>A "non-equilibrium steady state" refers to a system where, despite being constantly out of thermal equilibrium due to external forces, the overall state of the system remains unchanging over time, meaning its properties do not fluctuate with time, even though there are continuous flows of energy or matter through it; essentially, it's a stable state that exists while actively exchanging energy with its surroundings, unlike a true equilibrium state where no net exchange occurs.</a:t>
            </a:r>
            <a:endParaRPr sz="1000">
              <a:solidFill>
                <a:srgbClr val="001D35"/>
              </a:solidFill>
              <a:highlight>
                <a:srgbClr val="FFFFFF"/>
              </a:highlight>
            </a:endParaRPr>
          </a:p>
          <a:p>
            <a:pPr indent="0" lvl="0" marL="0" rtl="0" algn="l">
              <a:lnSpc>
                <a:spcPct val="100000"/>
              </a:lnSpc>
              <a:spcBef>
                <a:spcPts val="0"/>
              </a:spcBef>
              <a:spcAft>
                <a:spcPts val="0"/>
              </a:spcAft>
              <a:buNone/>
            </a:pPr>
            <a:r>
              <a:t/>
            </a:r>
            <a:endParaRPr sz="1100">
              <a:solidFill>
                <a:srgbClr val="001D35"/>
              </a:solidFill>
              <a:highlight>
                <a:srgbClr val="FFFFFF"/>
              </a:highlight>
            </a:endParaRPr>
          </a:p>
          <a:p>
            <a:pPr indent="0" lvl="0" marL="0" rtl="0" algn="l">
              <a:lnSpc>
                <a:spcPct val="100000"/>
              </a:lnSpc>
              <a:spcBef>
                <a:spcPts val="0"/>
              </a:spcBef>
              <a:spcAft>
                <a:spcPts val="0"/>
              </a:spcAft>
              <a:buNone/>
            </a:pPr>
            <a:r>
              <a:rPr b="1" lang="en" sz="1200">
                <a:solidFill>
                  <a:schemeClr val="dk1"/>
                </a:solidFill>
              </a:rPr>
              <a:t>The system requires continued active maintenance through control inputs to keep variables in homeostatic ranges.</a:t>
            </a:r>
            <a:endParaRPr b="1" sz="1200">
              <a:solidFill>
                <a:schemeClr val="dk1"/>
              </a:solidFill>
            </a:endParaRPr>
          </a:p>
          <a:p>
            <a:pPr indent="0" lvl="0" marL="0" rtl="0" algn="l">
              <a:lnSpc>
                <a:spcPct val="100000"/>
              </a:lnSpc>
              <a:spcBef>
                <a:spcPts val="0"/>
              </a:spcBef>
              <a:spcAft>
                <a:spcPts val="0"/>
              </a:spcAft>
              <a:buNone/>
            </a:pPr>
            <a:r>
              <a:rPr lang="en" sz="1200">
                <a:solidFill>
                  <a:schemeClr val="dk1"/>
                </a:solidFill>
              </a:rPr>
              <a:t>–These target ranges </a:t>
            </a:r>
            <a:r>
              <a:rPr i="1" lang="en" sz="1200">
                <a:solidFill>
                  <a:schemeClr val="dk1"/>
                </a:solidFill>
              </a:rPr>
              <a:t>themselves might change </a:t>
            </a:r>
            <a:endParaRPr i="1" sz="1200">
              <a:solidFill>
                <a:schemeClr val="dk1"/>
              </a:solidFill>
            </a:endParaRPr>
          </a:p>
          <a:p>
            <a:pPr indent="0" lvl="0" marL="0" rtl="0" algn="l">
              <a:lnSpc>
                <a:spcPct val="100000"/>
              </a:lnSpc>
              <a:spcBef>
                <a:spcPts val="0"/>
              </a:spcBef>
              <a:spcAft>
                <a:spcPts val="0"/>
              </a:spcAft>
              <a:buNone/>
            </a:pPr>
            <a:r>
              <a:rPr i="1" lang="en" sz="1200">
                <a:solidFill>
                  <a:schemeClr val="dk1"/>
                </a:solidFill>
              </a:rPr>
              <a:t>–</a:t>
            </a:r>
            <a:r>
              <a:rPr lang="en" sz="1200">
                <a:solidFill>
                  <a:schemeClr val="dk1"/>
                </a:solidFill>
              </a:rPr>
              <a:t>ex. shift target soil temperature range for seasonal crop change; changes in environment structure</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b="1" lang="en" sz="1200">
                <a:solidFill>
                  <a:schemeClr val="dk1"/>
                </a:solidFill>
              </a:rPr>
              <a:t>To maintain desired states, the agents must continuously work against natural tendencies of the system.</a:t>
            </a:r>
            <a:endParaRPr b="1" sz="1200">
              <a:solidFill>
                <a:schemeClr val="dk1"/>
              </a:solidFill>
            </a:endParaRPr>
          </a:p>
          <a:p>
            <a:pPr indent="0" lvl="0" marL="0" rtl="0" algn="l">
              <a:lnSpc>
                <a:spcPct val="100000"/>
              </a:lnSpc>
              <a:spcBef>
                <a:spcPts val="0"/>
              </a:spcBef>
              <a:spcAft>
                <a:spcPts val="0"/>
              </a:spcAft>
              <a:buNone/>
            </a:pPr>
            <a:r>
              <a:rPr lang="en" sz="1200">
                <a:solidFill>
                  <a:schemeClr val="dk1"/>
                </a:solidFill>
              </a:rPr>
              <a:t>–States may have complex, interdependent relationships, calling for agents with forward-looking inference horizons</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–ex. Over-maintenance of soil may harm local biodiversity, yet excessive pests harm crop growth.</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–Crucially, in reality </a:t>
            </a:r>
            <a:r>
              <a:rPr b="1" lang="en" sz="1200">
                <a:solidFill>
                  <a:schemeClr val="dk1"/>
                </a:solidFill>
              </a:rPr>
              <a:t>we might only be able to impact some variables and not others</a:t>
            </a:r>
            <a:r>
              <a:rPr lang="en" sz="1200">
                <a:solidFill>
                  <a:schemeClr val="dk1"/>
                </a:solidFill>
              </a:rPr>
              <a:t>, thus agents may specialize in handling one particular controllable variable and study its relationship with the other variables, leading to </a:t>
            </a:r>
            <a:r>
              <a:rPr b="1" lang="en" sz="1200">
                <a:solidFill>
                  <a:schemeClr val="dk1"/>
                </a:solidFill>
              </a:rPr>
              <a:t>actionable predictive planning.</a:t>
            </a:r>
            <a:endParaRPr b="1"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p:txBody>
      </p:sp>
      <p:sp>
        <p:nvSpPr>
          <p:cNvPr id="336" name="Google Shape;33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cxnSp>
        <p:nvCxnSpPr>
          <p:cNvPr id="341" name="Google Shape;341;p35"/>
          <p:cNvCxnSpPr>
            <a:endCxn id="342" idx="3"/>
          </p:cNvCxnSpPr>
          <p:nvPr/>
        </p:nvCxnSpPr>
        <p:spPr>
          <a:xfrm flipH="1">
            <a:off x="5499600" y="832925"/>
            <a:ext cx="1452900" cy="1544700"/>
          </a:xfrm>
          <a:prstGeom prst="straightConnector1">
            <a:avLst/>
          </a:prstGeom>
          <a:noFill/>
          <a:ln cap="flat" cmpd="sng" w="38100">
            <a:solidFill>
              <a:srgbClr val="6AA84F"/>
            </a:solidFill>
            <a:prstDash val="solid"/>
            <a:round/>
            <a:headEnd len="med" w="med" type="none"/>
            <a:tailEnd len="med" w="med" type="none"/>
          </a:ln>
        </p:spPr>
      </p:cxnSp>
      <p:cxnSp>
        <p:nvCxnSpPr>
          <p:cNvPr id="343" name="Google Shape;343;p35"/>
          <p:cNvCxnSpPr>
            <a:endCxn id="342" idx="3"/>
          </p:cNvCxnSpPr>
          <p:nvPr/>
        </p:nvCxnSpPr>
        <p:spPr>
          <a:xfrm flipH="1">
            <a:off x="5499600" y="731525"/>
            <a:ext cx="2571600" cy="1646100"/>
          </a:xfrm>
          <a:prstGeom prst="straightConnector1">
            <a:avLst/>
          </a:prstGeom>
          <a:noFill/>
          <a:ln cap="flat" cmpd="sng" w="38100">
            <a:solidFill>
              <a:srgbClr val="6AA84F"/>
            </a:solidFill>
            <a:prstDash val="solid"/>
            <a:round/>
            <a:headEnd len="med" w="med" type="none"/>
            <a:tailEnd len="med" w="med" type="none"/>
          </a:ln>
        </p:spPr>
      </p:cxnSp>
      <p:pic>
        <p:nvPicPr>
          <p:cNvPr id="344" name="Google Shape;344;p35"/>
          <p:cNvPicPr preferRelativeResize="0"/>
          <p:nvPr/>
        </p:nvPicPr>
        <p:blipFill>
          <a:blip r:embed="rId3">
            <a:alphaModFix/>
          </a:blip>
          <a:stretch>
            <a:fillRect/>
          </a:stretch>
        </p:blipFill>
        <p:spPr>
          <a:xfrm>
            <a:off x="6014400" y="2571750"/>
            <a:ext cx="2370750" cy="2370750"/>
          </a:xfrm>
          <a:prstGeom prst="rect">
            <a:avLst/>
          </a:prstGeom>
          <a:noFill/>
          <a:ln>
            <a:noFill/>
          </a:ln>
        </p:spPr>
      </p:pic>
      <p:sp>
        <p:nvSpPr>
          <p:cNvPr id="345" name="Google Shape;345;p35"/>
          <p:cNvSpPr txBox="1"/>
          <p:nvPr>
            <p:ph type="title"/>
          </p:nvPr>
        </p:nvSpPr>
        <p:spPr>
          <a:xfrm>
            <a:off x="57700" y="53450"/>
            <a:ext cx="502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2784"/>
              <a:buNone/>
            </a:pPr>
            <a:r>
              <a:rPr b="1" lang="en" sz="1687"/>
              <a:t>Homeostatic Agents: Solving Nonequilibrium Steady State Systems – </a:t>
            </a:r>
            <a:r>
              <a:rPr b="1" i="1" lang="en" sz="1687"/>
              <a:t>Ever-s</a:t>
            </a:r>
            <a:r>
              <a:rPr b="1" i="1" lang="en" sz="1687"/>
              <a:t>olving the Commons?</a:t>
            </a:r>
            <a:endParaRPr b="1" i="1" sz="1687"/>
          </a:p>
        </p:txBody>
      </p:sp>
      <p:sp>
        <p:nvSpPr>
          <p:cNvPr id="346" name="Google Shape;346;p35"/>
          <p:cNvSpPr txBox="1"/>
          <p:nvPr/>
        </p:nvSpPr>
        <p:spPr>
          <a:xfrm>
            <a:off x="57700" y="584750"/>
            <a:ext cx="45999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rgbClr val="001D35"/>
                </a:solidFill>
                <a:highlight>
                  <a:srgbClr val="FFFFFF"/>
                </a:highlight>
              </a:rPr>
              <a:t>Local rules, conditions, adaptation:</a:t>
            </a:r>
            <a:endParaRPr sz="1200">
              <a:solidFill>
                <a:srgbClr val="001D35"/>
              </a:solidFill>
              <a:highlight>
                <a:srgbClr val="FFFFFF"/>
              </a:highlight>
            </a:endParaRPr>
          </a:p>
          <a:p>
            <a:pPr indent="-304800" lvl="0" marL="457200" rtl="0" algn="l">
              <a:lnSpc>
                <a:spcPct val="100000"/>
              </a:lnSpc>
              <a:spcBef>
                <a:spcPts val="0"/>
              </a:spcBef>
              <a:spcAft>
                <a:spcPts val="0"/>
              </a:spcAft>
              <a:buClr>
                <a:srgbClr val="001D35"/>
              </a:buClr>
              <a:buSzPts val="1200"/>
              <a:buChar char="-"/>
            </a:pPr>
            <a:r>
              <a:rPr lang="en" sz="1200">
                <a:solidFill>
                  <a:srgbClr val="001D35"/>
                </a:solidFill>
                <a:highlight>
                  <a:srgbClr val="FFFFFF"/>
                </a:highlight>
              </a:rPr>
              <a:t>Approaches to governing each variable are individualized based upon variables’ relationship with other (un)observed and (non)controllable variables as discovered in observed evidence (text and metrics)</a:t>
            </a:r>
            <a:endParaRPr sz="1200">
              <a:solidFill>
                <a:srgbClr val="001D35"/>
              </a:solidFill>
              <a:highlight>
                <a:srgbClr val="FFFFFF"/>
              </a:highlight>
            </a:endParaRPr>
          </a:p>
          <a:p>
            <a:pPr indent="0" lvl="0" marL="0" rtl="0" algn="l">
              <a:lnSpc>
                <a:spcPct val="100000"/>
              </a:lnSpc>
              <a:spcBef>
                <a:spcPts val="0"/>
              </a:spcBef>
              <a:spcAft>
                <a:spcPts val="0"/>
              </a:spcAft>
              <a:buNone/>
            </a:pPr>
            <a:r>
              <a:rPr lang="en" sz="1200">
                <a:solidFill>
                  <a:srgbClr val="001D35"/>
                </a:solidFill>
                <a:highlight>
                  <a:srgbClr val="FFFFFF"/>
                </a:highlight>
              </a:rPr>
              <a:t>Recognizing uncertainty and adaptation:</a:t>
            </a:r>
            <a:endParaRPr sz="1200">
              <a:solidFill>
                <a:srgbClr val="001D35"/>
              </a:solidFill>
              <a:highlight>
                <a:srgbClr val="FFFFFF"/>
              </a:highlight>
            </a:endParaRPr>
          </a:p>
          <a:p>
            <a:pPr indent="-304800" lvl="0" marL="457200" rtl="0" algn="l">
              <a:lnSpc>
                <a:spcPct val="100000"/>
              </a:lnSpc>
              <a:spcBef>
                <a:spcPts val="0"/>
              </a:spcBef>
              <a:spcAft>
                <a:spcPts val="0"/>
              </a:spcAft>
              <a:buClr>
                <a:srgbClr val="001D35"/>
              </a:buClr>
              <a:buSzPts val="1200"/>
              <a:buChar char="-"/>
            </a:pPr>
            <a:r>
              <a:rPr lang="en" sz="1200">
                <a:solidFill>
                  <a:srgbClr val="001D35"/>
                </a:solidFill>
                <a:highlight>
                  <a:srgbClr val="FFFFFF"/>
                </a:highlight>
              </a:rPr>
              <a:t>Resource/homeostasis management adaptive, via agent learning, to changing conditions in broader unobserved, uncontrollable environment (e.g., impact of climate change, natural disasters, other endogenous or exogenous shocks)</a:t>
            </a:r>
            <a:endParaRPr sz="1200">
              <a:solidFill>
                <a:srgbClr val="001D35"/>
              </a:solidFill>
              <a:highlight>
                <a:srgbClr val="FFFFFF"/>
              </a:highlight>
            </a:endParaRPr>
          </a:p>
          <a:p>
            <a:pPr indent="0" lvl="0" marL="0" rtl="0" algn="l">
              <a:lnSpc>
                <a:spcPct val="100000"/>
              </a:lnSpc>
              <a:spcBef>
                <a:spcPts val="0"/>
              </a:spcBef>
              <a:spcAft>
                <a:spcPts val="0"/>
              </a:spcAft>
              <a:buNone/>
            </a:pPr>
            <a:r>
              <a:rPr lang="en" sz="1200">
                <a:solidFill>
                  <a:srgbClr val="001D35"/>
                </a:solidFill>
                <a:highlight>
                  <a:srgbClr val="FFFFFF"/>
                </a:highlight>
              </a:rPr>
              <a:t>Governing the commons:</a:t>
            </a:r>
            <a:endParaRPr sz="1200">
              <a:solidFill>
                <a:srgbClr val="001D35"/>
              </a:solidFill>
              <a:highlight>
                <a:srgbClr val="FFFFFF"/>
              </a:highlight>
            </a:endParaRPr>
          </a:p>
          <a:p>
            <a:pPr indent="-304800" lvl="0" marL="457200" rtl="0" algn="l">
              <a:lnSpc>
                <a:spcPct val="100000"/>
              </a:lnSpc>
              <a:spcBef>
                <a:spcPts val="0"/>
              </a:spcBef>
              <a:spcAft>
                <a:spcPts val="0"/>
              </a:spcAft>
              <a:buClr>
                <a:srgbClr val="001D35"/>
              </a:buClr>
              <a:buSzPts val="1200"/>
              <a:buChar char="-"/>
            </a:pPr>
            <a:r>
              <a:rPr lang="en" sz="1200">
                <a:solidFill>
                  <a:srgbClr val="001D35"/>
                </a:solidFill>
                <a:highlight>
                  <a:srgbClr val="FFFFFF"/>
                </a:highlight>
              </a:rPr>
              <a:t>Reference to evolving, natural language-based and/or extracted syllogistic “cultural” rules for maintaining homeostasis, synthesizing and incorporating various perspectives from stakeholders and domains, repeatedly grounds agents in common goals for maintaining the environment against perturbation and capture, maintaining its Markov blanket</a:t>
            </a:r>
            <a:endParaRPr sz="1200">
              <a:solidFill>
                <a:srgbClr val="001D35"/>
              </a:solidFill>
              <a:highlight>
                <a:srgbClr val="FFFFFF"/>
              </a:highlight>
            </a:endParaRPr>
          </a:p>
          <a:p>
            <a:pPr indent="0" lvl="0" marL="0" rtl="0" algn="l">
              <a:lnSpc>
                <a:spcPct val="100000"/>
              </a:lnSpc>
              <a:spcBef>
                <a:spcPts val="0"/>
              </a:spcBef>
              <a:spcAft>
                <a:spcPts val="0"/>
              </a:spcAft>
              <a:buNone/>
            </a:pPr>
            <a:r>
              <a:rPr lang="en" sz="1200">
                <a:solidFill>
                  <a:srgbClr val="001D35"/>
                </a:solidFill>
                <a:highlight>
                  <a:srgbClr val="FFFFFF"/>
                </a:highlight>
              </a:rPr>
              <a:t>Nested collaboration:</a:t>
            </a:r>
            <a:endParaRPr sz="1200">
              <a:solidFill>
                <a:srgbClr val="001D35"/>
              </a:solidFill>
              <a:highlight>
                <a:srgbClr val="FFFFFF"/>
              </a:highlight>
            </a:endParaRPr>
          </a:p>
          <a:p>
            <a:pPr indent="-304800" lvl="0" marL="457200" rtl="0" algn="l">
              <a:lnSpc>
                <a:spcPct val="100000"/>
              </a:lnSpc>
              <a:spcBef>
                <a:spcPts val="0"/>
              </a:spcBef>
              <a:spcAft>
                <a:spcPts val="0"/>
              </a:spcAft>
              <a:buClr>
                <a:srgbClr val="001D35"/>
              </a:buClr>
              <a:buSzPts val="1200"/>
              <a:buChar char="-"/>
            </a:pPr>
            <a:r>
              <a:rPr lang="en" sz="1200">
                <a:solidFill>
                  <a:srgbClr val="001D35"/>
                </a:solidFill>
                <a:highlight>
                  <a:srgbClr val="FFFFFF"/>
                </a:highlight>
              </a:rPr>
              <a:t>Just as users can practice oversight, agents for oversight – agents above or below other layers of agents – may be constructed to maintain oversight and utilize/update knowledge graph to evaluate other agents’ policies.</a:t>
            </a:r>
            <a:endParaRPr sz="1200">
              <a:solidFill>
                <a:srgbClr val="001D35"/>
              </a:solidFill>
              <a:highlight>
                <a:srgbClr val="FFFFFF"/>
              </a:highlight>
            </a:endParaRPr>
          </a:p>
        </p:txBody>
      </p:sp>
      <p:sp>
        <p:nvSpPr>
          <p:cNvPr id="347" name="Google Shape;34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35"/>
          <p:cNvPicPr preferRelativeResize="0"/>
          <p:nvPr/>
        </p:nvPicPr>
        <p:blipFill>
          <a:blip r:embed="rId4">
            <a:alphaModFix/>
          </a:blip>
          <a:stretch>
            <a:fillRect/>
          </a:stretch>
        </p:blipFill>
        <p:spPr>
          <a:xfrm>
            <a:off x="5578383" y="53450"/>
            <a:ext cx="880243" cy="751950"/>
          </a:xfrm>
          <a:prstGeom prst="rect">
            <a:avLst/>
          </a:prstGeom>
          <a:noFill/>
          <a:ln>
            <a:noFill/>
          </a:ln>
          <a:effectLst>
            <a:outerShdw blurRad="414338" rotWithShape="0" algn="bl" dir="5400000" dist="19050">
              <a:srgbClr val="000000">
                <a:alpha val="85000"/>
              </a:srgbClr>
            </a:outerShdw>
          </a:effectLst>
        </p:spPr>
      </p:pic>
      <p:pic>
        <p:nvPicPr>
          <p:cNvPr id="349" name="Google Shape;349;p35"/>
          <p:cNvPicPr preferRelativeResize="0"/>
          <p:nvPr/>
        </p:nvPicPr>
        <p:blipFill>
          <a:blip r:embed="rId4">
            <a:alphaModFix/>
          </a:blip>
          <a:stretch>
            <a:fillRect/>
          </a:stretch>
        </p:blipFill>
        <p:spPr>
          <a:xfrm>
            <a:off x="6742333" y="53450"/>
            <a:ext cx="880243" cy="751950"/>
          </a:xfrm>
          <a:prstGeom prst="rect">
            <a:avLst/>
          </a:prstGeom>
          <a:noFill/>
          <a:ln>
            <a:noFill/>
          </a:ln>
          <a:effectLst>
            <a:outerShdw blurRad="414338" rotWithShape="0" algn="bl" dir="5400000" dist="19050">
              <a:srgbClr val="000000">
                <a:alpha val="85000"/>
              </a:srgbClr>
            </a:outerShdw>
          </a:effectLst>
        </p:spPr>
      </p:pic>
      <p:pic>
        <p:nvPicPr>
          <p:cNvPr id="350" name="Google Shape;350;p35"/>
          <p:cNvPicPr preferRelativeResize="0"/>
          <p:nvPr/>
        </p:nvPicPr>
        <p:blipFill>
          <a:blip r:embed="rId4">
            <a:alphaModFix/>
          </a:blip>
          <a:stretch>
            <a:fillRect/>
          </a:stretch>
        </p:blipFill>
        <p:spPr>
          <a:xfrm>
            <a:off x="8048933" y="94850"/>
            <a:ext cx="880243" cy="751950"/>
          </a:xfrm>
          <a:prstGeom prst="rect">
            <a:avLst/>
          </a:prstGeom>
          <a:noFill/>
          <a:ln>
            <a:noFill/>
          </a:ln>
          <a:effectLst>
            <a:outerShdw blurRad="414338" rotWithShape="0" algn="bl" dir="5400000" dist="19050">
              <a:srgbClr val="000000">
                <a:alpha val="85000"/>
              </a:srgbClr>
            </a:outerShdw>
          </a:effectLst>
        </p:spPr>
      </p:pic>
      <p:cxnSp>
        <p:nvCxnSpPr>
          <p:cNvPr id="351" name="Google Shape;351;p35"/>
          <p:cNvCxnSpPr>
            <a:stCxn id="348" idx="2"/>
            <a:endCxn id="352" idx="0"/>
          </p:cNvCxnSpPr>
          <p:nvPr/>
        </p:nvCxnSpPr>
        <p:spPr>
          <a:xfrm>
            <a:off x="6018504" y="805400"/>
            <a:ext cx="79800" cy="588600"/>
          </a:xfrm>
          <a:prstGeom prst="straightConnector1">
            <a:avLst/>
          </a:prstGeom>
          <a:noFill/>
          <a:ln cap="flat" cmpd="sng" w="38100">
            <a:solidFill>
              <a:srgbClr val="6AA84F"/>
            </a:solidFill>
            <a:prstDash val="solid"/>
            <a:round/>
            <a:headEnd len="med" w="med" type="none"/>
            <a:tailEnd len="med" w="med" type="none"/>
          </a:ln>
        </p:spPr>
      </p:cxnSp>
      <p:cxnSp>
        <p:nvCxnSpPr>
          <p:cNvPr id="353" name="Google Shape;353;p35"/>
          <p:cNvCxnSpPr/>
          <p:nvPr/>
        </p:nvCxnSpPr>
        <p:spPr>
          <a:xfrm>
            <a:off x="7194063" y="805400"/>
            <a:ext cx="11400" cy="588600"/>
          </a:xfrm>
          <a:prstGeom prst="straightConnector1">
            <a:avLst/>
          </a:prstGeom>
          <a:noFill/>
          <a:ln cap="flat" cmpd="sng" w="38100">
            <a:solidFill>
              <a:srgbClr val="6AA84F"/>
            </a:solidFill>
            <a:prstDash val="solid"/>
            <a:round/>
            <a:headEnd len="med" w="med" type="none"/>
            <a:tailEnd len="med" w="med" type="none"/>
          </a:ln>
        </p:spPr>
      </p:cxnSp>
      <p:cxnSp>
        <p:nvCxnSpPr>
          <p:cNvPr id="354" name="Google Shape;354;p35"/>
          <p:cNvCxnSpPr>
            <a:stCxn id="350" idx="2"/>
          </p:cNvCxnSpPr>
          <p:nvPr/>
        </p:nvCxnSpPr>
        <p:spPr>
          <a:xfrm flipH="1">
            <a:off x="8484554" y="846800"/>
            <a:ext cx="4500" cy="560700"/>
          </a:xfrm>
          <a:prstGeom prst="straightConnector1">
            <a:avLst/>
          </a:prstGeom>
          <a:noFill/>
          <a:ln cap="flat" cmpd="sng" w="38100">
            <a:solidFill>
              <a:srgbClr val="6AA84F"/>
            </a:solidFill>
            <a:prstDash val="solid"/>
            <a:round/>
            <a:headEnd len="med" w="med" type="none"/>
            <a:tailEnd len="med" w="med" type="none"/>
          </a:ln>
        </p:spPr>
      </p:cxnSp>
      <p:pic>
        <p:nvPicPr>
          <p:cNvPr id="355" name="Google Shape;355;p35"/>
          <p:cNvPicPr preferRelativeResize="0"/>
          <p:nvPr/>
        </p:nvPicPr>
        <p:blipFill>
          <a:blip r:embed="rId5">
            <a:alphaModFix/>
          </a:blip>
          <a:stretch>
            <a:fillRect/>
          </a:stretch>
        </p:blipFill>
        <p:spPr>
          <a:xfrm>
            <a:off x="7835539" y="1394000"/>
            <a:ext cx="1012909" cy="522575"/>
          </a:xfrm>
          <a:prstGeom prst="rect">
            <a:avLst/>
          </a:prstGeom>
          <a:noFill/>
          <a:ln>
            <a:noFill/>
          </a:ln>
        </p:spPr>
      </p:pic>
      <p:cxnSp>
        <p:nvCxnSpPr>
          <p:cNvPr id="356" name="Google Shape;356;p35"/>
          <p:cNvCxnSpPr/>
          <p:nvPr/>
        </p:nvCxnSpPr>
        <p:spPr>
          <a:xfrm flipH="1">
            <a:off x="7821742" y="1916575"/>
            <a:ext cx="412200" cy="663900"/>
          </a:xfrm>
          <a:prstGeom prst="straightConnector1">
            <a:avLst/>
          </a:prstGeom>
          <a:noFill/>
          <a:ln cap="flat" cmpd="sng" w="38100">
            <a:solidFill>
              <a:srgbClr val="6AA84F"/>
            </a:solidFill>
            <a:prstDash val="solid"/>
            <a:round/>
            <a:headEnd len="med" w="med" type="none"/>
            <a:tailEnd len="med" w="med" type="none"/>
          </a:ln>
        </p:spPr>
      </p:cxnSp>
      <p:pic>
        <p:nvPicPr>
          <p:cNvPr id="357" name="Google Shape;357;p35"/>
          <p:cNvPicPr preferRelativeResize="0"/>
          <p:nvPr/>
        </p:nvPicPr>
        <p:blipFill>
          <a:blip r:embed="rId5">
            <a:alphaModFix/>
          </a:blip>
          <a:stretch>
            <a:fillRect/>
          </a:stretch>
        </p:blipFill>
        <p:spPr>
          <a:xfrm>
            <a:off x="6693314" y="1394000"/>
            <a:ext cx="1012909" cy="522575"/>
          </a:xfrm>
          <a:prstGeom prst="rect">
            <a:avLst/>
          </a:prstGeom>
          <a:noFill/>
          <a:ln>
            <a:noFill/>
          </a:ln>
        </p:spPr>
      </p:pic>
      <p:pic>
        <p:nvPicPr>
          <p:cNvPr id="352" name="Google Shape;352;p35"/>
          <p:cNvPicPr preferRelativeResize="0"/>
          <p:nvPr/>
        </p:nvPicPr>
        <p:blipFill>
          <a:blip r:embed="rId5">
            <a:alphaModFix/>
          </a:blip>
          <a:stretch>
            <a:fillRect/>
          </a:stretch>
        </p:blipFill>
        <p:spPr>
          <a:xfrm>
            <a:off x="5591927" y="1394000"/>
            <a:ext cx="1012909" cy="522575"/>
          </a:xfrm>
          <a:prstGeom prst="rect">
            <a:avLst/>
          </a:prstGeom>
          <a:noFill/>
          <a:ln>
            <a:noFill/>
          </a:ln>
        </p:spPr>
      </p:pic>
      <p:cxnSp>
        <p:nvCxnSpPr>
          <p:cNvPr id="358" name="Google Shape;358;p35"/>
          <p:cNvCxnSpPr/>
          <p:nvPr/>
        </p:nvCxnSpPr>
        <p:spPr>
          <a:xfrm>
            <a:off x="6050054" y="1938912"/>
            <a:ext cx="332100" cy="610500"/>
          </a:xfrm>
          <a:prstGeom prst="straightConnector1">
            <a:avLst/>
          </a:prstGeom>
          <a:noFill/>
          <a:ln cap="flat" cmpd="sng" w="38100">
            <a:solidFill>
              <a:srgbClr val="6AA84F"/>
            </a:solidFill>
            <a:prstDash val="solid"/>
            <a:round/>
            <a:headEnd len="med" w="med" type="none"/>
            <a:tailEnd len="med" w="med" type="none"/>
          </a:ln>
        </p:spPr>
      </p:cxnSp>
      <p:cxnSp>
        <p:nvCxnSpPr>
          <p:cNvPr id="359" name="Google Shape;359;p35"/>
          <p:cNvCxnSpPr>
            <a:endCxn id="344" idx="0"/>
          </p:cNvCxnSpPr>
          <p:nvPr/>
        </p:nvCxnSpPr>
        <p:spPr>
          <a:xfrm>
            <a:off x="7176675" y="1949850"/>
            <a:ext cx="23100" cy="621900"/>
          </a:xfrm>
          <a:prstGeom prst="straightConnector1">
            <a:avLst/>
          </a:prstGeom>
          <a:noFill/>
          <a:ln cap="flat" cmpd="sng" w="38100">
            <a:solidFill>
              <a:srgbClr val="6AA84F"/>
            </a:solidFill>
            <a:prstDash val="solid"/>
            <a:round/>
            <a:headEnd len="med" w="med" type="none"/>
            <a:tailEnd len="med" w="med" type="none"/>
          </a:ln>
        </p:spPr>
      </p:cxnSp>
      <p:sp>
        <p:nvSpPr>
          <p:cNvPr id="360" name="Google Shape;360;p35"/>
          <p:cNvSpPr/>
          <p:nvPr/>
        </p:nvSpPr>
        <p:spPr>
          <a:xfrm>
            <a:off x="4657550" y="2193928"/>
            <a:ext cx="842100" cy="451800"/>
          </a:xfrm>
          <a:prstGeom prst="snip1Rect">
            <a:avLst>
              <a:gd fmla="val 16667" name="adj"/>
            </a:avLst>
          </a:prstGeom>
          <a:solidFill>
            <a:srgbClr val="8FC3EA">
              <a:alpha val="21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342" name="Google Shape;342;p35"/>
          <p:cNvSpPr txBox="1"/>
          <p:nvPr/>
        </p:nvSpPr>
        <p:spPr>
          <a:xfrm>
            <a:off x="4572000" y="2131325"/>
            <a:ext cx="92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Knowledge</a:t>
            </a:r>
            <a:endParaRPr b="1" sz="1000">
              <a:solidFill>
                <a:schemeClr val="dk1"/>
              </a:solidFill>
            </a:endParaRPr>
          </a:p>
          <a:p>
            <a:pPr indent="0" lvl="0" marL="0" rtl="0" algn="ctr">
              <a:spcBef>
                <a:spcPts val="0"/>
              </a:spcBef>
              <a:spcAft>
                <a:spcPts val="0"/>
              </a:spcAft>
              <a:buNone/>
            </a:pPr>
            <a:r>
              <a:rPr b="1" lang="en" sz="1000">
                <a:solidFill>
                  <a:schemeClr val="dk1"/>
                </a:solidFill>
              </a:rPr>
              <a:t>Graph</a:t>
            </a:r>
            <a:endParaRPr b="1" sz="1000">
              <a:solidFill>
                <a:schemeClr val="dk1"/>
              </a:solidFill>
            </a:endParaRPr>
          </a:p>
        </p:txBody>
      </p:sp>
      <p:cxnSp>
        <p:nvCxnSpPr>
          <p:cNvPr id="361" name="Google Shape;361;p35"/>
          <p:cNvCxnSpPr/>
          <p:nvPr/>
        </p:nvCxnSpPr>
        <p:spPr>
          <a:xfrm flipH="1">
            <a:off x="4948079" y="832850"/>
            <a:ext cx="630300" cy="1342200"/>
          </a:xfrm>
          <a:prstGeom prst="straightConnector1">
            <a:avLst/>
          </a:prstGeom>
          <a:noFill/>
          <a:ln cap="flat" cmpd="sng" w="38100">
            <a:solidFill>
              <a:srgbClr val="6AA84F"/>
            </a:solidFill>
            <a:prstDash val="solid"/>
            <a:round/>
            <a:headEnd len="med" w="med" type="none"/>
            <a:tailEnd len="med" w="med" type="none"/>
          </a:ln>
        </p:spPr>
      </p:cxnSp>
      <p:cxnSp>
        <p:nvCxnSpPr>
          <p:cNvPr id="362" name="Google Shape;362;p35"/>
          <p:cNvCxnSpPr/>
          <p:nvPr/>
        </p:nvCxnSpPr>
        <p:spPr>
          <a:xfrm flipH="1">
            <a:off x="5243725" y="1936125"/>
            <a:ext cx="314400" cy="238800"/>
          </a:xfrm>
          <a:prstGeom prst="straightConnector1">
            <a:avLst/>
          </a:prstGeom>
          <a:noFill/>
          <a:ln cap="flat" cmpd="sng" w="38100">
            <a:solidFill>
              <a:srgbClr val="6AA84F"/>
            </a:solidFill>
            <a:prstDash val="solid"/>
            <a:round/>
            <a:headEnd len="med" w="med" type="none"/>
            <a:tailEnd len="med" w="med" type="none"/>
          </a:ln>
        </p:spPr>
      </p:cxnSp>
      <p:cxnSp>
        <p:nvCxnSpPr>
          <p:cNvPr id="363" name="Google Shape;363;p35"/>
          <p:cNvCxnSpPr>
            <a:endCxn id="342" idx="3"/>
          </p:cNvCxnSpPr>
          <p:nvPr/>
        </p:nvCxnSpPr>
        <p:spPr>
          <a:xfrm flipH="1">
            <a:off x="5499600" y="1924925"/>
            <a:ext cx="1352700" cy="452700"/>
          </a:xfrm>
          <a:prstGeom prst="straightConnector1">
            <a:avLst/>
          </a:prstGeom>
          <a:noFill/>
          <a:ln cap="flat" cmpd="sng" w="38100">
            <a:solidFill>
              <a:srgbClr val="6AA84F"/>
            </a:solidFill>
            <a:prstDash val="solid"/>
            <a:round/>
            <a:headEnd len="med" w="med" type="none"/>
            <a:tailEnd len="med" w="med" type="none"/>
          </a:ln>
        </p:spPr>
      </p:cxnSp>
      <p:cxnSp>
        <p:nvCxnSpPr>
          <p:cNvPr id="364" name="Google Shape;364;p35"/>
          <p:cNvCxnSpPr>
            <a:endCxn id="342" idx="3"/>
          </p:cNvCxnSpPr>
          <p:nvPr/>
        </p:nvCxnSpPr>
        <p:spPr>
          <a:xfrm flipH="1">
            <a:off x="5499600" y="1897025"/>
            <a:ext cx="2428800" cy="480600"/>
          </a:xfrm>
          <a:prstGeom prst="straightConnector1">
            <a:avLst/>
          </a:prstGeom>
          <a:noFill/>
          <a:ln cap="flat" cmpd="sng" w="38100">
            <a:solidFill>
              <a:srgbClr val="6AA84F"/>
            </a:solidFill>
            <a:prstDash val="solid"/>
            <a:round/>
            <a:headEnd len="med" w="med" type="none"/>
            <a:tailEnd len="med" w="med" type="none"/>
          </a:ln>
        </p:spPr>
      </p:cxnSp>
      <p:sp>
        <p:nvSpPr>
          <p:cNvPr id="365" name="Google Shape;365;p35"/>
          <p:cNvSpPr/>
          <p:nvPr/>
        </p:nvSpPr>
        <p:spPr>
          <a:xfrm>
            <a:off x="5138625" y="43950"/>
            <a:ext cx="3956400" cy="944400"/>
          </a:xfrm>
          <a:prstGeom prst="roundRect">
            <a:avLst>
              <a:gd fmla="val 16667" name="adj"/>
            </a:avLst>
          </a:prstGeom>
          <a:solidFill>
            <a:srgbClr val="5DECD4">
              <a:alpha val="10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5"/>
          <p:cNvSpPr/>
          <p:nvPr/>
        </p:nvSpPr>
        <p:spPr>
          <a:xfrm>
            <a:off x="5796000" y="2605025"/>
            <a:ext cx="2843400" cy="2370900"/>
          </a:xfrm>
          <a:prstGeom prst="roundRect">
            <a:avLst>
              <a:gd fmla="val 16667" name="adj"/>
            </a:avLst>
          </a:prstGeom>
          <a:solidFill>
            <a:srgbClr val="5DECD4">
              <a:alpha val="10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2187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Biofirm for Users</a:t>
            </a:r>
            <a:endParaRPr/>
          </a:p>
        </p:txBody>
      </p:sp>
      <p:sp>
        <p:nvSpPr>
          <p:cNvPr id="372" name="Google Shape;372;p36"/>
          <p:cNvSpPr txBox="1"/>
          <p:nvPr>
            <p:ph idx="1" type="body"/>
          </p:nvPr>
        </p:nvSpPr>
        <p:spPr>
          <a:xfrm>
            <a:off x="-92925" y="572700"/>
            <a:ext cx="9144000" cy="4193400"/>
          </a:xfrm>
          <a:prstGeom prst="rect">
            <a:avLst/>
          </a:prstGeom>
        </p:spPr>
        <p:txBody>
          <a:bodyPr anchorCtr="0" anchor="t" bIns="91425" lIns="91425" spcFirstLastPara="1" rIns="91425" wrap="square" tIns="91425">
            <a:noAutofit/>
          </a:bodyPr>
          <a:lstStyle/>
          <a:p>
            <a:pPr indent="-332105" lvl="0" marL="457200" rtl="0" algn="l">
              <a:lnSpc>
                <a:spcPct val="105000"/>
              </a:lnSpc>
              <a:spcBef>
                <a:spcPts val="0"/>
              </a:spcBef>
              <a:spcAft>
                <a:spcPts val="0"/>
              </a:spcAft>
              <a:buSzPts val="1630"/>
              <a:buChar char="-"/>
            </a:pPr>
            <a:r>
              <a:rPr lang="en" sz="1629"/>
              <a:t>Submit documents and text, e.g., PDFs containing documentation, real-world information, instructions, forms; submit historical data or use evidence-based “text-inspired” data for testing (e.g., textbooks, research papers, formulae)</a:t>
            </a:r>
            <a:endParaRPr sz="1629"/>
          </a:p>
          <a:p>
            <a:pPr indent="-332105" lvl="0" marL="457200" rtl="0" algn="l">
              <a:lnSpc>
                <a:spcPct val="105000"/>
              </a:lnSpc>
              <a:spcBef>
                <a:spcPts val="0"/>
              </a:spcBef>
              <a:spcAft>
                <a:spcPts val="0"/>
              </a:spcAft>
              <a:buSzPts val="1630"/>
              <a:buChar char="-"/>
            </a:pPr>
            <a:r>
              <a:rPr lang="en" sz="1629"/>
              <a:t>Two intended paths to generating agent-based models:</a:t>
            </a:r>
            <a:endParaRPr sz="1629"/>
          </a:p>
          <a:p>
            <a:pPr indent="-310515" lvl="1" marL="914400" rtl="0" algn="l">
              <a:lnSpc>
                <a:spcPct val="105000"/>
              </a:lnSpc>
              <a:spcBef>
                <a:spcPts val="0"/>
              </a:spcBef>
              <a:spcAft>
                <a:spcPts val="0"/>
              </a:spcAft>
              <a:buSzPts val="1290"/>
              <a:buChar char="-"/>
            </a:pPr>
            <a:r>
              <a:rPr lang="en" sz="1290"/>
              <a:t>1. For exploring counterfactuals: generate synthetic data using domain knowledge and/or historical data</a:t>
            </a:r>
            <a:endParaRPr sz="1290"/>
          </a:p>
          <a:p>
            <a:pPr indent="-310515" lvl="1" marL="914400" rtl="0" algn="l">
              <a:lnSpc>
                <a:spcPct val="105000"/>
              </a:lnSpc>
              <a:spcBef>
                <a:spcPts val="0"/>
              </a:spcBef>
              <a:spcAft>
                <a:spcPts val="0"/>
              </a:spcAft>
              <a:buSzPts val="1290"/>
              <a:buChar char="-"/>
            </a:pPr>
            <a:r>
              <a:rPr lang="en" sz="1290"/>
              <a:t>2. Direct application: submit your own collected streamed and/or historical data</a:t>
            </a:r>
            <a:endParaRPr sz="1290"/>
          </a:p>
          <a:p>
            <a:pPr indent="-310515" lvl="1" marL="914400" rtl="0" algn="l">
              <a:lnSpc>
                <a:spcPct val="105000"/>
              </a:lnSpc>
              <a:spcBef>
                <a:spcPts val="0"/>
              </a:spcBef>
              <a:spcAft>
                <a:spcPts val="0"/>
              </a:spcAft>
              <a:buSzPts val="1290"/>
              <a:buChar char="-"/>
            </a:pPr>
            <a:r>
              <a:rPr b="1" lang="en" sz="1290"/>
              <a:t>Generate environment for our agents and construct applicable agents in AgentMaker</a:t>
            </a:r>
            <a:endParaRPr b="1" sz="1290"/>
          </a:p>
          <a:p>
            <a:pPr indent="-332105" lvl="0" marL="457200" rtl="0" algn="l">
              <a:lnSpc>
                <a:spcPct val="105000"/>
              </a:lnSpc>
              <a:spcBef>
                <a:spcPts val="0"/>
              </a:spcBef>
              <a:spcAft>
                <a:spcPts val="0"/>
              </a:spcAft>
              <a:buSzPts val="1630"/>
              <a:buChar char="-"/>
            </a:pPr>
            <a:r>
              <a:rPr lang="en" sz="1629"/>
              <a:t>Simulate agent-based model, i.e. initialize initial setup phase then run action-perception loop</a:t>
            </a:r>
            <a:endParaRPr sz="1629"/>
          </a:p>
          <a:p>
            <a:pPr indent="-310515" lvl="1" marL="914400" rtl="0" algn="l">
              <a:lnSpc>
                <a:spcPct val="105000"/>
              </a:lnSpc>
              <a:spcBef>
                <a:spcPts val="0"/>
              </a:spcBef>
              <a:spcAft>
                <a:spcPts val="0"/>
              </a:spcAft>
              <a:buSzPts val="1290"/>
              <a:buChar char="-"/>
            </a:pPr>
            <a:r>
              <a:rPr lang="en" sz="1290"/>
              <a:t>Data and LLM responses are encoded as observations for our agents</a:t>
            </a:r>
            <a:endParaRPr sz="1290"/>
          </a:p>
          <a:p>
            <a:pPr indent="-310515" lvl="1" marL="914400" rtl="0" algn="l">
              <a:lnSpc>
                <a:spcPct val="105000"/>
              </a:lnSpc>
              <a:spcBef>
                <a:spcPts val="0"/>
              </a:spcBef>
              <a:spcAft>
                <a:spcPts val="0"/>
              </a:spcAft>
              <a:buSzPts val="1290"/>
              <a:buChar char="-"/>
            </a:pPr>
            <a:r>
              <a:rPr lang="en" sz="1290"/>
              <a:t>Agents take these observations to infer the homeostatic states of the environment. Agents equipped with policies – whether pre-defined or evolving over time – learn to apply these policies in a way that positively impacts their environment, as evidenced in the next round of data from the environment in the action-perception loop.</a:t>
            </a:r>
            <a:endParaRPr sz="1290"/>
          </a:p>
          <a:p>
            <a:pPr indent="-310515" lvl="1" marL="914400" rtl="0" algn="l">
              <a:lnSpc>
                <a:spcPct val="105000"/>
              </a:lnSpc>
              <a:spcBef>
                <a:spcPts val="0"/>
              </a:spcBef>
              <a:spcAft>
                <a:spcPts val="0"/>
              </a:spcAft>
              <a:buSzPts val="1290"/>
              <a:buChar char="-"/>
            </a:pPr>
            <a:r>
              <a:rPr lang="en" sz="1290"/>
              <a:t>“Homeostasis” for the agent – their preferences, their figurative blood flow and oxygen levels and caloric intake, their survival – is hard-coded in their design</a:t>
            </a:r>
            <a:endParaRPr sz="1290"/>
          </a:p>
          <a:p>
            <a:pPr indent="-332105" lvl="0" marL="457200" rtl="0" algn="l">
              <a:lnSpc>
                <a:spcPct val="105000"/>
              </a:lnSpc>
              <a:spcBef>
                <a:spcPts val="0"/>
              </a:spcBef>
              <a:spcAft>
                <a:spcPts val="0"/>
              </a:spcAft>
              <a:buSzPts val="1630"/>
              <a:buChar char="-"/>
            </a:pPr>
            <a:r>
              <a:rPr lang="en" sz="1629"/>
              <a:t>Analytics:</a:t>
            </a:r>
            <a:endParaRPr sz="1629"/>
          </a:p>
          <a:p>
            <a:pPr indent="-310515" lvl="1" marL="914400" rtl="0" algn="l">
              <a:lnSpc>
                <a:spcPct val="105000"/>
              </a:lnSpc>
              <a:spcBef>
                <a:spcPts val="0"/>
              </a:spcBef>
              <a:spcAft>
                <a:spcPts val="0"/>
              </a:spcAft>
              <a:buSzPts val="1290"/>
              <a:buChar char="-"/>
            </a:pPr>
            <a:r>
              <a:rPr lang="en" sz="1290"/>
              <a:t>Derive insights from metrics recorded over time: agent actions taken, free energy minimization, belief accuracy, value generated,  LLM-based summary reports and recommendations, contributions of individual agents and coalitions of agents, etc.</a:t>
            </a:r>
            <a:endParaRPr sz="1290"/>
          </a:p>
        </p:txBody>
      </p:sp>
      <p:sp>
        <p:nvSpPr>
          <p:cNvPr id="373" name="Google Shape;37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220275" y="56400"/>
            <a:ext cx="8520600" cy="10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920"/>
              <a:t>Bioregional Modelling: Starting with Documents </a:t>
            </a:r>
            <a:endParaRPr b="1" sz="1920"/>
          </a:p>
          <a:p>
            <a:pPr indent="0" lvl="0" marL="0" rtl="0" algn="l">
              <a:spcBef>
                <a:spcPts val="0"/>
              </a:spcBef>
              <a:spcAft>
                <a:spcPts val="0"/>
              </a:spcAft>
              <a:buSzPts val="990"/>
              <a:buNone/>
            </a:pPr>
            <a:r>
              <a:rPr b="1" lang="en" sz="1920"/>
              <a:t>Structured Prompts to Research to Executive Summaries</a:t>
            </a:r>
            <a:endParaRPr b="1" sz="1920"/>
          </a:p>
        </p:txBody>
      </p:sp>
      <p:sp>
        <p:nvSpPr>
          <p:cNvPr id="379" name="Google Shape;37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Example link to repository: </a:t>
            </a:r>
            <a:r>
              <a:rPr lang="en" sz="1600" u="sng">
                <a:solidFill>
                  <a:schemeClr val="hlink"/>
                </a:solidFill>
                <a:hlinkClick r:id="rId3"/>
              </a:rPr>
              <a:t>Business Case Executive Summary tailored to Hampshire, MA</a:t>
            </a:r>
            <a:endParaRPr sz="1600"/>
          </a:p>
          <a:p>
            <a:pPr indent="-330200" lvl="0" marL="457200" rtl="0" algn="l">
              <a:spcBef>
                <a:spcPts val="1200"/>
              </a:spcBef>
              <a:spcAft>
                <a:spcPts val="0"/>
              </a:spcAft>
              <a:buSzPts val="1600"/>
              <a:buChar char="-"/>
            </a:pPr>
            <a:r>
              <a:rPr lang="en" sz="1600"/>
              <a:t>Submitted structured queries/prompts to LLM to generate initial synthetic documents</a:t>
            </a:r>
            <a:endParaRPr sz="1600"/>
          </a:p>
          <a:p>
            <a:pPr indent="-330200" lvl="0" marL="457200" rtl="0" algn="l">
              <a:spcBef>
                <a:spcPts val="0"/>
              </a:spcBef>
              <a:spcAft>
                <a:spcPts val="0"/>
              </a:spcAft>
              <a:buSzPts val="1600"/>
              <a:buChar char="-"/>
            </a:pPr>
            <a:r>
              <a:rPr lang="en" sz="1600"/>
              <a:t>Next: developing more sophisticated, integrated means for gathering, verifying, and synthesizing domain knowledge; references to current resources; computations within and without LLM utilization</a:t>
            </a:r>
            <a:endParaRPr sz="1600"/>
          </a:p>
          <a:p>
            <a:pPr indent="-330200" lvl="0" marL="457200" rtl="0" algn="l">
              <a:spcBef>
                <a:spcPts val="0"/>
              </a:spcBef>
              <a:spcAft>
                <a:spcPts val="0"/>
              </a:spcAft>
              <a:buSzPts val="1600"/>
              <a:buChar char="-"/>
            </a:pPr>
            <a:r>
              <a:rPr lang="en" sz="1600"/>
              <a:t>Revisions to “business model” based on </a:t>
            </a:r>
            <a:r>
              <a:rPr lang="en" sz="1600"/>
              <a:t>changing conditions,</a:t>
            </a:r>
            <a:r>
              <a:rPr lang="en" sz="1600"/>
              <a:t> adaptation, evolution of niche construction, specialization(s)</a:t>
            </a:r>
            <a:endParaRPr sz="1600"/>
          </a:p>
        </p:txBody>
      </p:sp>
      <p:sp>
        <p:nvSpPr>
          <p:cNvPr id="380" name="Google Shape;38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8"/>
          <p:cNvSpPr/>
          <p:nvPr/>
        </p:nvSpPr>
        <p:spPr>
          <a:xfrm>
            <a:off x="532400" y="1557650"/>
            <a:ext cx="5581500" cy="646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38"/>
          <p:cNvSpPr txBox="1"/>
          <p:nvPr/>
        </p:nvSpPr>
        <p:spPr>
          <a:xfrm>
            <a:off x="532400" y="1557700"/>
            <a:ext cx="5581500" cy="646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r">
              <a:spcBef>
                <a:spcPts val="0"/>
              </a:spcBef>
              <a:spcAft>
                <a:spcPts val="0"/>
              </a:spcAft>
              <a:buNone/>
            </a:pPr>
            <a:r>
              <a:rPr i="1" lang="en" sz="1500">
                <a:solidFill>
                  <a:schemeClr val="dk2"/>
                </a:solidFill>
              </a:rPr>
              <a:t>e.g., variables/proxies, domain-inspired quantitative relationships, distinct noise level and controllability per variable</a:t>
            </a:r>
            <a:endParaRPr i="1" sz="1500">
              <a:solidFill>
                <a:schemeClr val="dk2"/>
              </a:solidFill>
            </a:endParaRPr>
          </a:p>
        </p:txBody>
      </p:sp>
      <p:sp>
        <p:nvSpPr>
          <p:cNvPr id="387" name="Google Shape;387;p38"/>
          <p:cNvSpPr txBox="1"/>
          <p:nvPr>
            <p:ph type="title"/>
          </p:nvPr>
        </p:nvSpPr>
        <p:spPr>
          <a:xfrm>
            <a:off x="0" y="0"/>
            <a:ext cx="932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220"/>
              <a:t>Biofirm Testing &amp; Development: Generating Artificial Environments</a:t>
            </a:r>
            <a:endParaRPr b="1" sz="2220"/>
          </a:p>
        </p:txBody>
      </p:sp>
      <p:pic>
        <p:nvPicPr>
          <p:cNvPr id="388" name="Google Shape;388;p38"/>
          <p:cNvPicPr preferRelativeResize="0"/>
          <p:nvPr/>
        </p:nvPicPr>
        <p:blipFill>
          <a:blip r:embed="rId3">
            <a:alphaModFix/>
          </a:blip>
          <a:stretch>
            <a:fillRect/>
          </a:stretch>
        </p:blipFill>
        <p:spPr>
          <a:xfrm>
            <a:off x="152400" y="2385800"/>
            <a:ext cx="8839201" cy="2527247"/>
          </a:xfrm>
          <a:prstGeom prst="rect">
            <a:avLst/>
          </a:prstGeom>
          <a:noFill/>
          <a:ln>
            <a:noFill/>
          </a:ln>
        </p:spPr>
      </p:pic>
      <p:sp>
        <p:nvSpPr>
          <p:cNvPr id="389" name="Google Shape;389;p38"/>
          <p:cNvSpPr/>
          <p:nvPr/>
        </p:nvSpPr>
        <p:spPr>
          <a:xfrm>
            <a:off x="109800" y="601575"/>
            <a:ext cx="2162400" cy="85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8"/>
          <p:cNvSpPr txBox="1"/>
          <p:nvPr/>
        </p:nvSpPr>
        <p:spPr>
          <a:xfrm>
            <a:off x="109800" y="780825"/>
            <a:ext cx="2052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User documents</a:t>
            </a:r>
            <a:endParaRPr sz="2000">
              <a:solidFill>
                <a:schemeClr val="dk1"/>
              </a:solidFill>
            </a:endParaRPr>
          </a:p>
        </p:txBody>
      </p:sp>
      <p:sp>
        <p:nvSpPr>
          <p:cNvPr id="391" name="Google Shape;391;p38"/>
          <p:cNvSpPr/>
          <p:nvPr/>
        </p:nvSpPr>
        <p:spPr>
          <a:xfrm>
            <a:off x="2792450" y="580725"/>
            <a:ext cx="1506600" cy="89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8"/>
          <p:cNvSpPr txBox="1"/>
          <p:nvPr/>
        </p:nvSpPr>
        <p:spPr>
          <a:xfrm>
            <a:off x="2704700" y="668100"/>
            <a:ext cx="1682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rPr>
              <a:t>STRUCTURED PROMPTS</a:t>
            </a:r>
            <a:endParaRPr sz="1700">
              <a:solidFill>
                <a:schemeClr val="dk1"/>
              </a:solidFill>
            </a:endParaRPr>
          </a:p>
        </p:txBody>
      </p:sp>
      <p:sp>
        <p:nvSpPr>
          <p:cNvPr id="393" name="Google Shape;393;p38"/>
          <p:cNvSpPr/>
          <p:nvPr/>
        </p:nvSpPr>
        <p:spPr>
          <a:xfrm>
            <a:off x="4955687" y="580725"/>
            <a:ext cx="843900" cy="892800"/>
          </a:xfrm>
          <a:prstGeom prst="snip1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38"/>
          <p:cNvSpPr txBox="1"/>
          <p:nvPr/>
        </p:nvSpPr>
        <p:spPr>
          <a:xfrm>
            <a:off x="4897775" y="674700"/>
            <a:ext cx="1056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rPr>
              <a:t>LLM</a:t>
            </a:r>
            <a:endParaRPr sz="3200">
              <a:solidFill>
                <a:schemeClr val="dk1"/>
              </a:solidFill>
            </a:endParaRPr>
          </a:p>
        </p:txBody>
      </p:sp>
      <p:sp>
        <p:nvSpPr>
          <p:cNvPr id="395" name="Google Shape;395;p38"/>
          <p:cNvSpPr/>
          <p:nvPr/>
        </p:nvSpPr>
        <p:spPr>
          <a:xfrm>
            <a:off x="6552825" y="601575"/>
            <a:ext cx="2229600" cy="122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8"/>
          <p:cNvSpPr txBox="1"/>
          <p:nvPr/>
        </p:nvSpPr>
        <p:spPr>
          <a:xfrm>
            <a:off x="6465075" y="601575"/>
            <a:ext cx="22296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rPr>
              <a:t>STRUCTURED </a:t>
            </a:r>
            <a:r>
              <a:rPr lang="en" sz="1700">
                <a:solidFill>
                  <a:schemeClr val="dk1"/>
                </a:solidFill>
              </a:rPr>
              <a:t>RESPONSE</a:t>
            </a:r>
            <a:endParaRPr sz="1700">
              <a:solidFill>
                <a:schemeClr val="dk1"/>
              </a:solidFill>
            </a:endParaRPr>
          </a:p>
          <a:p>
            <a:pPr indent="0" lvl="0" marL="0" rtl="0" algn="ctr">
              <a:spcBef>
                <a:spcPts val="0"/>
              </a:spcBef>
              <a:spcAft>
                <a:spcPts val="0"/>
              </a:spcAft>
              <a:buNone/>
            </a:pPr>
            <a:r>
              <a:rPr i="1" lang="en" sz="1000">
                <a:solidFill>
                  <a:schemeClr val="dk1"/>
                </a:solidFill>
              </a:rPr>
              <a:t>Programming Environment</a:t>
            </a:r>
            <a:endParaRPr i="1" sz="1000">
              <a:solidFill>
                <a:schemeClr val="dk1"/>
              </a:solidFill>
            </a:endParaRPr>
          </a:p>
          <a:p>
            <a:pPr indent="0" lvl="0" marL="0" rtl="0" algn="ctr">
              <a:spcBef>
                <a:spcPts val="0"/>
              </a:spcBef>
              <a:spcAft>
                <a:spcPts val="0"/>
              </a:spcAft>
              <a:buNone/>
            </a:pPr>
            <a:r>
              <a:rPr i="1" lang="en" sz="1000">
                <a:solidFill>
                  <a:schemeClr val="dk1"/>
                </a:solidFill>
              </a:rPr>
              <a:t>Dynamics &amp; Configuration, generate descriptions, ecosystem_config.json</a:t>
            </a:r>
            <a:endParaRPr i="1" sz="1000">
              <a:solidFill>
                <a:schemeClr val="dk1"/>
              </a:solidFill>
            </a:endParaRPr>
          </a:p>
        </p:txBody>
      </p:sp>
      <p:cxnSp>
        <p:nvCxnSpPr>
          <p:cNvPr id="397" name="Google Shape;397;p38"/>
          <p:cNvCxnSpPr/>
          <p:nvPr/>
        </p:nvCxnSpPr>
        <p:spPr>
          <a:xfrm>
            <a:off x="2205175" y="1025475"/>
            <a:ext cx="644400" cy="3300"/>
          </a:xfrm>
          <a:prstGeom prst="straightConnector1">
            <a:avLst/>
          </a:prstGeom>
          <a:noFill/>
          <a:ln cap="flat" cmpd="sng" w="38100">
            <a:solidFill>
              <a:schemeClr val="dk2"/>
            </a:solidFill>
            <a:prstDash val="solid"/>
            <a:round/>
            <a:headEnd len="med" w="med" type="none"/>
            <a:tailEnd len="med" w="med" type="triangle"/>
          </a:ln>
        </p:spPr>
      </p:cxnSp>
      <p:cxnSp>
        <p:nvCxnSpPr>
          <p:cNvPr id="398" name="Google Shape;398;p38"/>
          <p:cNvCxnSpPr/>
          <p:nvPr/>
        </p:nvCxnSpPr>
        <p:spPr>
          <a:xfrm flipH="1" rot="10800000">
            <a:off x="4315963" y="1017750"/>
            <a:ext cx="622800" cy="8700"/>
          </a:xfrm>
          <a:prstGeom prst="straightConnector1">
            <a:avLst/>
          </a:prstGeom>
          <a:noFill/>
          <a:ln cap="flat" cmpd="sng" w="38100">
            <a:solidFill>
              <a:schemeClr val="dk2"/>
            </a:solidFill>
            <a:prstDash val="solid"/>
            <a:round/>
            <a:headEnd len="med" w="med" type="none"/>
            <a:tailEnd len="med" w="med" type="triangle"/>
          </a:ln>
        </p:spPr>
      </p:cxnSp>
      <p:cxnSp>
        <p:nvCxnSpPr>
          <p:cNvPr id="399" name="Google Shape;399;p38"/>
          <p:cNvCxnSpPr/>
          <p:nvPr/>
        </p:nvCxnSpPr>
        <p:spPr>
          <a:xfrm flipH="1" rot="10800000">
            <a:off x="5798625" y="1011000"/>
            <a:ext cx="778500" cy="4500"/>
          </a:xfrm>
          <a:prstGeom prst="straightConnector1">
            <a:avLst/>
          </a:prstGeom>
          <a:noFill/>
          <a:ln cap="flat" cmpd="sng" w="38100">
            <a:solidFill>
              <a:schemeClr val="dk2"/>
            </a:solidFill>
            <a:prstDash val="solid"/>
            <a:round/>
            <a:headEnd len="med" w="med" type="none"/>
            <a:tailEnd len="med" w="med" type="triangle"/>
          </a:ln>
        </p:spPr>
      </p:cxnSp>
      <p:cxnSp>
        <p:nvCxnSpPr>
          <p:cNvPr id="400" name="Google Shape;400;p38"/>
          <p:cNvCxnSpPr/>
          <p:nvPr/>
        </p:nvCxnSpPr>
        <p:spPr>
          <a:xfrm>
            <a:off x="7188975" y="1883825"/>
            <a:ext cx="9600" cy="502200"/>
          </a:xfrm>
          <a:prstGeom prst="straightConnector1">
            <a:avLst/>
          </a:prstGeom>
          <a:noFill/>
          <a:ln cap="flat" cmpd="sng" w="38100">
            <a:solidFill>
              <a:schemeClr val="dk2"/>
            </a:solidFill>
            <a:prstDash val="solid"/>
            <a:round/>
            <a:headEnd len="med" w="med" type="none"/>
            <a:tailEnd len="med" w="med" type="triangle"/>
          </a:ln>
        </p:spPr>
      </p:cxnSp>
      <p:sp>
        <p:nvSpPr>
          <p:cNvPr id="401" name="Google Shape;401;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9"/>
          <p:cNvSpPr txBox="1"/>
          <p:nvPr>
            <p:ph type="title"/>
          </p:nvPr>
        </p:nvSpPr>
        <p:spPr>
          <a:xfrm>
            <a:off x="25835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420"/>
              <a:t>Biofirm Development &amp; Performance Benchmarking</a:t>
            </a:r>
            <a:endParaRPr b="1" sz="2420"/>
          </a:p>
        </p:txBody>
      </p:sp>
      <p:pic>
        <p:nvPicPr>
          <p:cNvPr id="407" name="Google Shape;407;p39"/>
          <p:cNvPicPr preferRelativeResize="0"/>
          <p:nvPr/>
        </p:nvPicPr>
        <p:blipFill>
          <a:blip r:embed="rId3">
            <a:alphaModFix/>
          </a:blip>
          <a:stretch>
            <a:fillRect/>
          </a:stretch>
        </p:blipFill>
        <p:spPr>
          <a:xfrm>
            <a:off x="0" y="750175"/>
            <a:ext cx="8839201" cy="2297808"/>
          </a:xfrm>
          <a:prstGeom prst="rect">
            <a:avLst/>
          </a:prstGeom>
          <a:noFill/>
          <a:ln>
            <a:noFill/>
          </a:ln>
        </p:spPr>
      </p:pic>
      <p:sp>
        <p:nvSpPr>
          <p:cNvPr id="408" name="Google Shape;408;p39"/>
          <p:cNvSpPr/>
          <p:nvPr/>
        </p:nvSpPr>
        <p:spPr>
          <a:xfrm>
            <a:off x="152400" y="3161125"/>
            <a:ext cx="4063800" cy="124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39"/>
          <p:cNvSpPr txBox="1"/>
          <p:nvPr/>
        </p:nvSpPr>
        <p:spPr>
          <a:xfrm>
            <a:off x="200600" y="3161125"/>
            <a:ext cx="40155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Reactive/Random Thermostat</a:t>
            </a:r>
            <a:endParaRPr b="1" sz="1800">
              <a:solidFill>
                <a:schemeClr val="dk1"/>
              </a:solidFill>
            </a:endParaRPr>
          </a:p>
          <a:p>
            <a:pPr indent="0" lvl="0" marL="0" rtl="0" algn="l">
              <a:spcBef>
                <a:spcPts val="0"/>
              </a:spcBef>
              <a:spcAft>
                <a:spcPts val="0"/>
              </a:spcAft>
              <a:buNone/>
            </a:pPr>
            <a:r>
              <a:rPr lang="en" sz="1700">
                <a:solidFill>
                  <a:schemeClr val="dk1"/>
                </a:solidFill>
              </a:rPr>
              <a:t>– if [variable] below target, </a:t>
            </a:r>
            <a:r>
              <a:rPr lang="en" sz="1500">
                <a:solidFill>
                  <a:schemeClr val="dk1"/>
                </a:solidFill>
              </a:rPr>
              <a:t>INCREASE</a:t>
            </a:r>
            <a:endParaRPr sz="1500">
              <a:solidFill>
                <a:schemeClr val="dk1"/>
              </a:solidFill>
            </a:endParaRPr>
          </a:p>
          <a:p>
            <a:pPr indent="0" lvl="0" marL="0" rtl="0" algn="l">
              <a:spcBef>
                <a:spcPts val="0"/>
              </a:spcBef>
              <a:spcAft>
                <a:spcPts val="0"/>
              </a:spcAft>
              <a:buNone/>
            </a:pPr>
            <a:r>
              <a:rPr lang="en" sz="1700">
                <a:solidFill>
                  <a:schemeClr val="dk1"/>
                </a:solidFill>
              </a:rPr>
              <a:t>– if [variable] above target, </a:t>
            </a:r>
            <a:r>
              <a:rPr lang="en" sz="1500">
                <a:solidFill>
                  <a:schemeClr val="dk1"/>
                </a:solidFill>
              </a:rPr>
              <a:t>DECREASE</a:t>
            </a:r>
            <a:endParaRPr sz="1500">
              <a:solidFill>
                <a:schemeClr val="dk1"/>
              </a:solidFill>
            </a:endParaRPr>
          </a:p>
          <a:p>
            <a:pPr indent="0" lvl="0" marL="0" rtl="0" algn="l">
              <a:spcBef>
                <a:spcPts val="0"/>
              </a:spcBef>
              <a:spcAft>
                <a:spcPts val="0"/>
              </a:spcAft>
              <a:buNone/>
            </a:pPr>
            <a:r>
              <a:rPr lang="en" sz="1700">
                <a:solidFill>
                  <a:schemeClr val="dk1"/>
                </a:solidFill>
              </a:rPr>
              <a:t>– if [variable] in target, </a:t>
            </a:r>
            <a:r>
              <a:rPr lang="en" sz="1500">
                <a:solidFill>
                  <a:schemeClr val="dk1"/>
                </a:solidFill>
              </a:rPr>
              <a:t>MAINTAIN</a:t>
            </a:r>
            <a:endParaRPr sz="1500">
              <a:solidFill>
                <a:schemeClr val="dk1"/>
              </a:solidFill>
            </a:endParaRPr>
          </a:p>
        </p:txBody>
      </p:sp>
      <p:sp>
        <p:nvSpPr>
          <p:cNvPr id="410" name="Google Shape;410;p39"/>
          <p:cNvSpPr/>
          <p:nvPr/>
        </p:nvSpPr>
        <p:spPr>
          <a:xfrm>
            <a:off x="4636550" y="3095875"/>
            <a:ext cx="4202700" cy="1947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39"/>
          <p:cNvSpPr txBox="1"/>
          <p:nvPr/>
        </p:nvSpPr>
        <p:spPr>
          <a:xfrm>
            <a:off x="4636550" y="3095875"/>
            <a:ext cx="4142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Active Inference Agent</a:t>
            </a:r>
            <a:endParaRPr b="1" sz="1800">
              <a:solidFill>
                <a:schemeClr val="dk1"/>
              </a:solidFill>
            </a:endParaRPr>
          </a:p>
          <a:p>
            <a:pPr indent="0" lvl="0" marL="0" rtl="0" algn="l">
              <a:spcBef>
                <a:spcPts val="0"/>
              </a:spcBef>
              <a:spcAft>
                <a:spcPts val="0"/>
              </a:spcAft>
              <a:buNone/>
            </a:pPr>
            <a:r>
              <a:rPr lang="en" sz="1700">
                <a:solidFill>
                  <a:schemeClr val="dk1"/>
                </a:solidFill>
              </a:rPr>
              <a:t>– Actions: </a:t>
            </a:r>
            <a:r>
              <a:rPr lang="en">
                <a:solidFill>
                  <a:schemeClr val="dk1"/>
                </a:solidFill>
              </a:rPr>
              <a:t>DECREASE, INCREASE, MAINTAIN </a:t>
            </a:r>
            <a:endParaRPr>
              <a:solidFill>
                <a:schemeClr val="dk1"/>
              </a:solidFill>
            </a:endParaRPr>
          </a:p>
          <a:p>
            <a:pPr indent="0" lvl="0" marL="0" rtl="0" algn="l">
              <a:spcBef>
                <a:spcPts val="0"/>
              </a:spcBef>
              <a:spcAft>
                <a:spcPts val="0"/>
              </a:spcAft>
              <a:buNone/>
            </a:pPr>
            <a:r>
              <a:rPr lang="en" sz="1700">
                <a:solidFill>
                  <a:schemeClr val="dk1"/>
                </a:solidFill>
              </a:rPr>
              <a:t>– Beliefs about environment, action efficacy, homeostatic preferences</a:t>
            </a:r>
            <a:endParaRPr sz="1700">
              <a:solidFill>
                <a:schemeClr val="dk1"/>
              </a:solidFill>
            </a:endParaRPr>
          </a:p>
          <a:p>
            <a:pPr indent="0" lvl="0" marL="0" rtl="0" algn="l">
              <a:spcBef>
                <a:spcPts val="0"/>
              </a:spcBef>
              <a:spcAft>
                <a:spcPts val="0"/>
              </a:spcAft>
              <a:buNone/>
            </a:pPr>
            <a:r>
              <a:rPr lang="en" sz="1700">
                <a:solidFill>
                  <a:schemeClr val="dk1"/>
                </a:solidFill>
              </a:rPr>
              <a:t>– Capacity for sequential planning</a:t>
            </a:r>
            <a:endParaRPr sz="1700">
              <a:solidFill>
                <a:schemeClr val="dk1"/>
              </a:solidFill>
            </a:endParaRPr>
          </a:p>
          <a:p>
            <a:pPr indent="0" lvl="0" marL="0" rtl="0" algn="l">
              <a:spcBef>
                <a:spcPts val="0"/>
              </a:spcBef>
              <a:spcAft>
                <a:spcPts val="0"/>
              </a:spcAft>
              <a:buNone/>
            </a:pPr>
            <a:r>
              <a:rPr i="1" lang="en" sz="1700">
                <a:solidFill>
                  <a:schemeClr val="dk1"/>
                </a:solidFill>
              </a:rPr>
              <a:t>– Can incorporate knowledge about</a:t>
            </a:r>
            <a:endParaRPr i="1" sz="1700">
              <a:solidFill>
                <a:schemeClr val="dk1"/>
              </a:solidFill>
            </a:endParaRPr>
          </a:p>
          <a:p>
            <a:pPr indent="0" lvl="0" marL="0" rtl="0" algn="l">
              <a:spcBef>
                <a:spcPts val="0"/>
              </a:spcBef>
              <a:spcAft>
                <a:spcPts val="0"/>
              </a:spcAft>
              <a:buNone/>
            </a:pPr>
            <a:r>
              <a:rPr i="1" lang="en" sz="1700">
                <a:solidFill>
                  <a:schemeClr val="dk1"/>
                </a:solidFill>
              </a:rPr>
              <a:t>   other variables and relationships</a:t>
            </a:r>
            <a:endParaRPr i="1" sz="1700">
              <a:solidFill>
                <a:schemeClr val="dk1"/>
              </a:solidFill>
            </a:endParaRPr>
          </a:p>
        </p:txBody>
      </p:sp>
      <p:sp>
        <p:nvSpPr>
          <p:cNvPr id="412" name="Google Shape;412;p39"/>
          <p:cNvSpPr txBox="1"/>
          <p:nvPr/>
        </p:nvSpPr>
        <p:spPr>
          <a:xfrm>
            <a:off x="-350775" y="1764800"/>
            <a:ext cx="5966100" cy="16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13" name="Google Shape;41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39"/>
          <p:cNvSpPr txBox="1"/>
          <p:nvPr/>
        </p:nvSpPr>
        <p:spPr>
          <a:xfrm>
            <a:off x="200600" y="407925"/>
            <a:ext cx="869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 </a:t>
            </a:r>
            <a:r>
              <a:rPr lang="en" sz="1800">
                <a:solidFill>
                  <a:schemeClr val="dk2"/>
                </a:solidFill>
              </a:rPr>
              <a:t>Start simulation, environmental dynamics play out, compare agent performance</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0"/>
          <p:cNvPicPr preferRelativeResize="0"/>
          <p:nvPr/>
        </p:nvPicPr>
        <p:blipFill>
          <a:blip r:embed="rId3">
            <a:alphaModFix/>
          </a:blip>
          <a:stretch>
            <a:fillRect/>
          </a:stretch>
        </p:blipFill>
        <p:spPr>
          <a:xfrm>
            <a:off x="2842098" y="572700"/>
            <a:ext cx="4003551" cy="3306925"/>
          </a:xfrm>
          <a:prstGeom prst="rect">
            <a:avLst/>
          </a:prstGeom>
          <a:noFill/>
          <a:ln>
            <a:noFill/>
          </a:ln>
        </p:spPr>
      </p:pic>
      <p:sp>
        <p:nvSpPr>
          <p:cNvPr id="420" name="Google Shape;420;p40"/>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Analytics Suite: Agent comparisons &amp; Environment Patterns</a:t>
            </a:r>
            <a:endParaRPr sz="2420"/>
          </a:p>
        </p:txBody>
      </p:sp>
      <p:pic>
        <p:nvPicPr>
          <p:cNvPr id="421" name="Google Shape;421;p40"/>
          <p:cNvPicPr preferRelativeResize="0"/>
          <p:nvPr/>
        </p:nvPicPr>
        <p:blipFill>
          <a:blip r:embed="rId4">
            <a:alphaModFix/>
          </a:blip>
          <a:stretch>
            <a:fillRect/>
          </a:stretch>
        </p:blipFill>
        <p:spPr>
          <a:xfrm>
            <a:off x="90950" y="642250"/>
            <a:ext cx="2639049" cy="2524851"/>
          </a:xfrm>
          <a:prstGeom prst="rect">
            <a:avLst/>
          </a:prstGeom>
          <a:noFill/>
          <a:ln>
            <a:noFill/>
          </a:ln>
        </p:spPr>
      </p:pic>
      <p:pic>
        <p:nvPicPr>
          <p:cNvPr id="422" name="Google Shape;422;p40"/>
          <p:cNvPicPr preferRelativeResize="0"/>
          <p:nvPr/>
        </p:nvPicPr>
        <p:blipFill>
          <a:blip r:embed="rId5">
            <a:alphaModFix/>
          </a:blip>
          <a:stretch>
            <a:fillRect/>
          </a:stretch>
        </p:blipFill>
        <p:spPr>
          <a:xfrm>
            <a:off x="578031" y="1375862"/>
            <a:ext cx="845326" cy="372747"/>
          </a:xfrm>
          <a:prstGeom prst="rect">
            <a:avLst/>
          </a:prstGeom>
          <a:noFill/>
          <a:ln>
            <a:noFill/>
          </a:ln>
        </p:spPr>
      </p:pic>
      <p:sp>
        <p:nvSpPr>
          <p:cNvPr id="423" name="Google Shape;423;p40"/>
          <p:cNvSpPr/>
          <p:nvPr/>
        </p:nvSpPr>
        <p:spPr>
          <a:xfrm>
            <a:off x="90950" y="3838400"/>
            <a:ext cx="8805000" cy="1246800"/>
          </a:xfrm>
          <a:prstGeom prst="roundRect">
            <a:avLst>
              <a:gd fmla="val 16667" name="adj"/>
            </a:avLst>
          </a:prstGeom>
          <a:solidFill>
            <a:srgbClr val="DDDD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40"/>
          <p:cNvSpPr txBox="1"/>
          <p:nvPr/>
        </p:nvSpPr>
        <p:spPr>
          <a:xfrm>
            <a:off x="249400" y="3838400"/>
            <a:ext cx="8520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By tracking metrics about the environment, we can compare how the environment behaved in different simulation settings, e.g., with different agents, how environmental variables correlated with one another over time – and with further LLM integration, can translate findings into natural language for easier interpretability, providing further insights. The user could then in turn submit new documents as human feedback to be incorporated into the knowledge graph.</a:t>
            </a:r>
            <a:endParaRPr sz="1500">
              <a:solidFill>
                <a:schemeClr val="dk1"/>
              </a:solidFill>
            </a:endParaRPr>
          </a:p>
        </p:txBody>
      </p:sp>
      <p:sp>
        <p:nvSpPr>
          <p:cNvPr id="425" name="Google Shape;425;p40"/>
          <p:cNvSpPr txBox="1"/>
          <p:nvPr/>
        </p:nvSpPr>
        <p:spPr>
          <a:xfrm>
            <a:off x="7147975" y="844600"/>
            <a:ext cx="201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26" name="Google Shape;426;p40"/>
          <p:cNvSpPr/>
          <p:nvPr/>
        </p:nvSpPr>
        <p:spPr>
          <a:xfrm>
            <a:off x="7015175" y="765725"/>
            <a:ext cx="2014500" cy="25248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40"/>
          <p:cNvSpPr txBox="1"/>
          <p:nvPr/>
        </p:nvSpPr>
        <p:spPr>
          <a:xfrm>
            <a:off x="7043046" y="837495"/>
            <a:ext cx="18528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dk1"/>
                </a:solidFill>
              </a:rPr>
              <a:t>LLM</a:t>
            </a:r>
            <a:r>
              <a:rPr lang="en" sz="1500">
                <a:solidFill>
                  <a:schemeClr val="dk1"/>
                </a:solidFill>
              </a:rPr>
              <a:t>: “Agents’ efforts to maintain soil structure (tilling) was frequently successful but had to be balanced to avoid negatively impacting organic matter, ….”</a:t>
            </a:r>
            <a:endParaRPr sz="1500">
              <a:solidFill>
                <a:schemeClr val="dk1"/>
              </a:solidFill>
            </a:endParaRPr>
          </a:p>
        </p:txBody>
      </p:sp>
      <p:sp>
        <p:nvSpPr>
          <p:cNvPr id="428" name="Google Shape;42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1"/>
          <p:cNvSpPr txBox="1"/>
          <p:nvPr>
            <p:ph type="title"/>
          </p:nvPr>
        </p:nvSpPr>
        <p:spPr>
          <a:xfrm>
            <a:off x="99425" y="-86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Module: Reduce Uncertainty / Generate Value</a:t>
            </a:r>
            <a:endParaRPr/>
          </a:p>
        </p:txBody>
      </p:sp>
      <p:pic>
        <p:nvPicPr>
          <p:cNvPr id="434" name="Google Shape;434;p41"/>
          <p:cNvPicPr preferRelativeResize="0"/>
          <p:nvPr/>
        </p:nvPicPr>
        <p:blipFill>
          <a:blip r:embed="rId3">
            <a:alphaModFix/>
          </a:blip>
          <a:stretch>
            <a:fillRect/>
          </a:stretch>
        </p:blipFill>
        <p:spPr>
          <a:xfrm>
            <a:off x="634037" y="602352"/>
            <a:ext cx="3122375" cy="2621400"/>
          </a:xfrm>
          <a:prstGeom prst="rect">
            <a:avLst/>
          </a:prstGeom>
          <a:noFill/>
          <a:ln>
            <a:noFill/>
          </a:ln>
        </p:spPr>
      </p:pic>
      <p:pic>
        <p:nvPicPr>
          <p:cNvPr id="435" name="Google Shape;435;p41"/>
          <p:cNvPicPr preferRelativeResize="0"/>
          <p:nvPr/>
        </p:nvPicPr>
        <p:blipFill>
          <a:blip r:embed="rId4">
            <a:alphaModFix/>
          </a:blip>
          <a:stretch>
            <a:fillRect/>
          </a:stretch>
        </p:blipFill>
        <p:spPr>
          <a:xfrm>
            <a:off x="5152237" y="486451"/>
            <a:ext cx="3231625" cy="2689500"/>
          </a:xfrm>
          <a:prstGeom prst="rect">
            <a:avLst/>
          </a:prstGeom>
          <a:noFill/>
          <a:ln>
            <a:noFill/>
          </a:ln>
        </p:spPr>
      </p:pic>
      <p:cxnSp>
        <p:nvCxnSpPr>
          <p:cNvPr id="436" name="Google Shape;436;p41"/>
          <p:cNvCxnSpPr/>
          <p:nvPr/>
        </p:nvCxnSpPr>
        <p:spPr>
          <a:xfrm flipH="1" rot="10800000">
            <a:off x="4135650" y="2634050"/>
            <a:ext cx="696900" cy="18900"/>
          </a:xfrm>
          <a:prstGeom prst="straightConnector1">
            <a:avLst/>
          </a:prstGeom>
          <a:noFill/>
          <a:ln cap="flat" cmpd="sng" w="38100">
            <a:solidFill>
              <a:schemeClr val="dk2"/>
            </a:solidFill>
            <a:prstDash val="solid"/>
            <a:round/>
            <a:headEnd len="med" w="med" type="none"/>
            <a:tailEnd len="med" w="med" type="triangle"/>
          </a:ln>
        </p:spPr>
      </p:cxnSp>
      <p:sp>
        <p:nvSpPr>
          <p:cNvPr id="437" name="Google Shape;437;p41"/>
          <p:cNvSpPr/>
          <p:nvPr/>
        </p:nvSpPr>
        <p:spPr>
          <a:xfrm>
            <a:off x="124025" y="3223750"/>
            <a:ext cx="4142400" cy="19572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41"/>
          <p:cNvSpPr txBox="1"/>
          <p:nvPr/>
        </p:nvSpPr>
        <p:spPr>
          <a:xfrm>
            <a:off x="270125" y="3128800"/>
            <a:ext cx="38502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Uncertainty Metric “Surprise”</a:t>
            </a:r>
            <a:endParaRPr b="1" sz="1700">
              <a:solidFill>
                <a:schemeClr val="dk1"/>
              </a:solidFill>
            </a:endParaRPr>
          </a:p>
          <a:p>
            <a:pPr indent="0" lvl="0" marL="0" rtl="0" algn="l">
              <a:spcBef>
                <a:spcPts val="0"/>
              </a:spcBef>
              <a:spcAft>
                <a:spcPts val="0"/>
              </a:spcAft>
              <a:buNone/>
            </a:pPr>
            <a:r>
              <a:rPr lang="en" sz="1300">
                <a:solidFill>
                  <a:schemeClr val="dk1"/>
                </a:solidFill>
              </a:rPr>
              <a:t>– </a:t>
            </a:r>
            <a:r>
              <a:rPr lang="en" sz="1300">
                <a:solidFill>
                  <a:schemeClr val="dk1"/>
                </a:solidFill>
              </a:rPr>
              <a:t>Active Inference Agents minimize uncertainty to bring variable into target range; Bayesian surprise as more precise metric where tractable</a:t>
            </a:r>
            <a:endParaRPr sz="1300">
              <a:solidFill>
                <a:schemeClr val="dk1"/>
              </a:solidFill>
            </a:endParaRPr>
          </a:p>
          <a:p>
            <a:pPr indent="0" lvl="0" marL="0" rtl="0" algn="l">
              <a:spcBef>
                <a:spcPts val="0"/>
              </a:spcBef>
              <a:spcAft>
                <a:spcPts val="0"/>
              </a:spcAft>
              <a:buNone/>
            </a:pPr>
            <a:r>
              <a:rPr lang="en" sz="1300">
                <a:solidFill>
                  <a:schemeClr val="dk1"/>
                </a:solidFill>
              </a:rPr>
              <a:t>– Bayesian surprise as KL divergence between prior and posterior distribution, further penalized when outside homeostatic range</a:t>
            </a:r>
            <a:endParaRPr sz="1300">
              <a:solidFill>
                <a:schemeClr val="dk1"/>
              </a:solidFill>
            </a:endParaRPr>
          </a:p>
          <a:p>
            <a:pPr indent="0" lvl="0" marL="0" rtl="0" algn="l">
              <a:spcBef>
                <a:spcPts val="0"/>
              </a:spcBef>
              <a:spcAft>
                <a:spcPts val="0"/>
              </a:spcAft>
              <a:buNone/>
            </a:pPr>
            <a:r>
              <a:rPr lang="en" sz="1300">
                <a:solidFill>
                  <a:schemeClr val="dk1"/>
                </a:solidFill>
              </a:rPr>
              <a:t>–Other metrics, e.g., Expected Free Energy, State Accuracy</a:t>
            </a:r>
            <a:endParaRPr sz="1300">
              <a:solidFill>
                <a:schemeClr val="dk1"/>
              </a:solidFill>
            </a:endParaRPr>
          </a:p>
        </p:txBody>
      </p:sp>
      <p:sp>
        <p:nvSpPr>
          <p:cNvPr id="439" name="Google Shape;439;p41"/>
          <p:cNvSpPr/>
          <p:nvPr/>
        </p:nvSpPr>
        <p:spPr>
          <a:xfrm>
            <a:off x="4442575" y="3186425"/>
            <a:ext cx="4578600" cy="1957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0" name="Google Shape;440;p41"/>
          <p:cNvSpPr txBox="1"/>
          <p:nvPr/>
        </p:nvSpPr>
        <p:spPr>
          <a:xfrm>
            <a:off x="4527325" y="3175950"/>
            <a:ext cx="4449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Uncertainty Reduction “Value Added”</a:t>
            </a:r>
            <a:endParaRPr sz="1600">
              <a:solidFill>
                <a:schemeClr val="dk1"/>
              </a:solidFill>
            </a:endParaRPr>
          </a:p>
          <a:p>
            <a:pPr indent="0" lvl="0" marL="0" rtl="0" algn="l">
              <a:spcBef>
                <a:spcPts val="0"/>
              </a:spcBef>
              <a:spcAft>
                <a:spcPts val="0"/>
              </a:spcAft>
              <a:buNone/>
            </a:pPr>
            <a:r>
              <a:rPr lang="en" sz="1600">
                <a:solidFill>
                  <a:schemeClr val="dk1"/>
                </a:solidFill>
              </a:rPr>
              <a:t>–Initial conception:</a:t>
            </a:r>
            <a:endParaRPr sz="1600">
              <a:solidFill>
                <a:schemeClr val="dk1"/>
              </a:solidFill>
            </a:endParaRPr>
          </a:p>
          <a:p>
            <a:pPr indent="0" lvl="0" marL="0" rtl="0" algn="l">
              <a:spcBef>
                <a:spcPts val="0"/>
              </a:spcBef>
              <a:spcAft>
                <a:spcPts val="0"/>
              </a:spcAft>
              <a:buNone/>
            </a:pPr>
            <a:r>
              <a:rPr lang="en" sz="1300">
                <a:solidFill>
                  <a:schemeClr val="dk1"/>
                </a:solidFill>
              </a:rPr>
              <a:t>–</a:t>
            </a:r>
            <a:r>
              <a:rPr lang="en" sz="1200">
                <a:solidFill>
                  <a:schemeClr val="dk1"/>
                </a:solidFill>
              </a:rPr>
              <a:t>i.e. “value added at time t equals how much surprise was reduced, if and only if surprise was reduced”</a:t>
            </a:r>
            <a:endParaRPr sz="1200">
              <a:solidFill>
                <a:schemeClr val="dk1"/>
              </a:solidFill>
            </a:endParaRPr>
          </a:p>
          <a:p>
            <a:pPr indent="0" lvl="0" marL="0" rtl="0" algn="l">
              <a:spcBef>
                <a:spcPts val="0"/>
              </a:spcBef>
              <a:spcAft>
                <a:spcPts val="0"/>
              </a:spcAft>
              <a:buNone/>
            </a:pPr>
            <a:r>
              <a:rPr lang="en" sz="1300">
                <a:solidFill>
                  <a:schemeClr val="dk1"/>
                </a:solidFill>
              </a:rPr>
              <a:t>–</a:t>
            </a:r>
            <a:r>
              <a:rPr lang="en" sz="1200">
                <a:solidFill>
                  <a:schemeClr val="dk1"/>
                </a:solidFill>
              </a:rPr>
              <a:t>thus no value produced when surprise is not reduced, for NESS / complex environments where there is tendency towards increasing surprisal</a:t>
            </a:r>
            <a:endParaRPr sz="1200">
              <a:solidFill>
                <a:schemeClr val="dk1"/>
              </a:solidFill>
            </a:endParaRPr>
          </a:p>
          <a:p>
            <a:pPr indent="0" lvl="0" marL="0" rtl="0" algn="l">
              <a:spcBef>
                <a:spcPts val="0"/>
              </a:spcBef>
              <a:spcAft>
                <a:spcPts val="0"/>
              </a:spcAft>
              <a:buNone/>
            </a:pPr>
            <a:r>
              <a:rPr lang="en" sz="1200">
                <a:solidFill>
                  <a:schemeClr val="dk1"/>
                </a:solidFill>
              </a:rPr>
              <a:t>–</a:t>
            </a:r>
            <a:r>
              <a:rPr b="1" lang="en" sz="1200" u="sng">
                <a:solidFill>
                  <a:schemeClr val="dk1"/>
                </a:solidFill>
              </a:rPr>
              <a:t>Modularized for Testing</a:t>
            </a:r>
            <a:r>
              <a:rPr lang="en" sz="1200">
                <a:solidFill>
                  <a:schemeClr val="dk1"/>
                </a:solidFill>
              </a:rPr>
              <a:t>: user can maintain oversight, </a:t>
            </a:r>
            <a:endParaRPr sz="1200">
              <a:solidFill>
                <a:schemeClr val="dk1"/>
              </a:solidFill>
            </a:endParaRPr>
          </a:p>
          <a:p>
            <a:pPr indent="0" lvl="0" marL="0" rtl="0" algn="l">
              <a:spcBef>
                <a:spcPts val="0"/>
              </a:spcBef>
              <a:spcAft>
                <a:spcPts val="0"/>
              </a:spcAft>
              <a:buNone/>
            </a:pPr>
            <a:r>
              <a:rPr lang="en" sz="1200">
                <a:solidFill>
                  <a:schemeClr val="dk1"/>
                </a:solidFill>
              </a:rPr>
              <a:t>    experiment with rules</a:t>
            </a:r>
            <a:endParaRPr sz="12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441" name="Google Shape;44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2" name="Google Shape;442;p41"/>
          <p:cNvPicPr preferRelativeResize="0"/>
          <p:nvPr/>
        </p:nvPicPr>
        <p:blipFill>
          <a:blip r:embed="rId5">
            <a:alphaModFix/>
          </a:blip>
          <a:stretch>
            <a:fillRect/>
          </a:stretch>
        </p:blipFill>
        <p:spPr>
          <a:xfrm>
            <a:off x="6466948" y="3518936"/>
            <a:ext cx="1852825" cy="295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146825" y="-13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Agent-Based Modeling?</a:t>
            </a:r>
            <a:endParaRPr/>
          </a:p>
        </p:txBody>
      </p:sp>
      <p:sp>
        <p:nvSpPr>
          <p:cNvPr id="70" name="Google Shape;70;p15"/>
          <p:cNvSpPr txBox="1"/>
          <p:nvPr>
            <p:ph idx="1" type="body"/>
          </p:nvPr>
        </p:nvSpPr>
        <p:spPr>
          <a:xfrm>
            <a:off x="29550" y="356250"/>
            <a:ext cx="9084900" cy="42516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sz="1400"/>
              <a:t>Agent</a:t>
            </a:r>
            <a:r>
              <a:rPr lang="en" sz="1400"/>
              <a:t> – receive observations and return actions (example: an investor)</a:t>
            </a:r>
            <a:endParaRPr sz="1400"/>
          </a:p>
          <a:p>
            <a:pPr indent="-317500" lvl="0" marL="457200" rtl="0" algn="l">
              <a:lnSpc>
                <a:spcPct val="100000"/>
              </a:lnSpc>
              <a:spcBef>
                <a:spcPts val="0"/>
              </a:spcBef>
              <a:spcAft>
                <a:spcPts val="0"/>
              </a:spcAft>
              <a:buSzPts val="1400"/>
              <a:buChar char="-"/>
            </a:pPr>
            <a:r>
              <a:rPr b="1" lang="en" sz="1400"/>
              <a:t>Environment</a:t>
            </a:r>
            <a:r>
              <a:rPr lang="en" sz="1400"/>
              <a:t> – artificial (or real!) systems who elicit observations for agents and receive agent actions which impact the environment in turn (example: a stock market)</a:t>
            </a:r>
            <a:endParaRPr sz="1400"/>
          </a:p>
          <a:p>
            <a:pPr indent="-317500" lvl="1" marL="914400" rtl="0" algn="l">
              <a:lnSpc>
                <a:spcPct val="100000"/>
              </a:lnSpc>
              <a:spcBef>
                <a:spcPts val="0"/>
              </a:spcBef>
              <a:spcAft>
                <a:spcPts val="0"/>
              </a:spcAft>
              <a:buSzPts val="1400"/>
              <a:buChar char="-"/>
            </a:pPr>
            <a:r>
              <a:rPr b="1" lang="en"/>
              <a:t>Reciprocal relationship: </a:t>
            </a:r>
            <a:r>
              <a:rPr lang="en"/>
              <a:t>An agent’s/environment’s action is an environment’s/agent’s observation (ex. agent responds to a price signal by purchasing, reflected in morning prices)</a:t>
            </a:r>
            <a:endParaRPr/>
          </a:p>
          <a:p>
            <a:pPr indent="-317500" lvl="1" marL="914400" rtl="0" algn="l">
              <a:lnSpc>
                <a:spcPct val="100000"/>
              </a:lnSpc>
              <a:spcBef>
                <a:spcPts val="0"/>
              </a:spcBef>
              <a:spcAft>
                <a:spcPts val="0"/>
              </a:spcAft>
              <a:buSzPts val="1400"/>
              <a:buChar char="-"/>
            </a:pPr>
            <a:r>
              <a:rPr lang="en"/>
              <a:t>In Active Inference, the agent and environment’s respective Markov blankets are statistically independent from one another – the sensory/observation and action layers vicariously connect them</a:t>
            </a:r>
            <a:endParaRPr/>
          </a:p>
          <a:p>
            <a:pPr indent="-317500" lvl="0" marL="457200" rtl="0" algn="l">
              <a:lnSpc>
                <a:spcPct val="100000"/>
              </a:lnSpc>
              <a:spcBef>
                <a:spcPts val="0"/>
              </a:spcBef>
              <a:spcAft>
                <a:spcPts val="0"/>
              </a:spcAft>
              <a:buSzPts val="1400"/>
              <a:buChar char="-"/>
            </a:pPr>
            <a:r>
              <a:rPr b="1" lang="en" sz="1400"/>
              <a:t>Simulations</a:t>
            </a:r>
            <a:r>
              <a:rPr lang="en" sz="1400"/>
              <a:t> – playing out the agent-environment dynamics over time (ex. in timesteps 1, 2,..)</a:t>
            </a:r>
            <a:endParaRPr sz="1400"/>
          </a:p>
          <a:p>
            <a:pPr indent="-317500" lvl="1" marL="914400" rtl="0" algn="l">
              <a:lnSpc>
                <a:spcPct val="100000"/>
              </a:lnSpc>
              <a:spcBef>
                <a:spcPts val="0"/>
              </a:spcBef>
              <a:spcAft>
                <a:spcPts val="0"/>
              </a:spcAft>
              <a:buSzPts val="1400"/>
              <a:buChar char="-"/>
            </a:pPr>
            <a:r>
              <a:rPr b="1" lang="en"/>
              <a:t>Active Inference</a:t>
            </a:r>
            <a:r>
              <a:rPr lang="en"/>
              <a:t> –</a:t>
            </a:r>
            <a:r>
              <a:rPr lang="en"/>
              <a:t> action-perception loop</a:t>
            </a:r>
            <a:endParaRPr/>
          </a:p>
          <a:p>
            <a:pPr indent="-317500" lvl="0" marL="457200" rtl="0" algn="l">
              <a:lnSpc>
                <a:spcPct val="100000"/>
              </a:lnSpc>
              <a:spcBef>
                <a:spcPts val="0"/>
              </a:spcBef>
              <a:spcAft>
                <a:spcPts val="0"/>
              </a:spcAft>
              <a:buSzPts val="1400"/>
              <a:buChar char="-"/>
            </a:pPr>
            <a:r>
              <a:rPr b="1" lang="en" sz="1400"/>
              <a:t>Core guidelines</a:t>
            </a:r>
            <a:r>
              <a:rPr lang="en" sz="1400"/>
              <a:t> –</a:t>
            </a:r>
            <a:r>
              <a:rPr b="1" lang="en" sz="1400"/>
              <a:t> </a:t>
            </a:r>
            <a:r>
              <a:rPr lang="en" sz="1400"/>
              <a:t>balanced micro-assumptions (realistic yet simple-as-possible agents and environments), robustness (small changes do not dramatically change results), reproducibility (document and publish code), usefulness (why compute?)  (c.f. </a:t>
            </a:r>
            <a:r>
              <a:rPr lang="en" sz="1400" u="sng">
                <a:solidFill>
                  <a:schemeClr val="hlink"/>
                </a:solidFill>
                <a:hlinkClick r:id="rId3"/>
              </a:rPr>
              <a:t>Lazer &amp; Friedman, 2007</a:t>
            </a:r>
            <a:r>
              <a:rPr lang="en" sz="1400"/>
              <a:t>).</a:t>
            </a:r>
            <a:endParaRPr sz="1400"/>
          </a:p>
          <a:p>
            <a:pPr indent="-317500" lvl="0" marL="457200" rtl="0" algn="l">
              <a:lnSpc>
                <a:spcPct val="100000"/>
              </a:lnSpc>
              <a:spcBef>
                <a:spcPts val="0"/>
              </a:spcBef>
              <a:spcAft>
                <a:spcPts val="0"/>
              </a:spcAft>
              <a:buSzPts val="1400"/>
              <a:buChar char="-"/>
            </a:pPr>
            <a:r>
              <a:rPr b="1" lang="en" sz="1400"/>
              <a:t>Purpose</a:t>
            </a:r>
            <a:r>
              <a:rPr lang="en" sz="1400"/>
              <a:t> – predicting outcomes, e.g., extrapolating from the present, entertaining/testing counterfactuals (hypothetical scenarios), designing new policies, analyzing collective outcomes of aggregated individual behaviors</a:t>
            </a:r>
            <a:endParaRPr sz="1400"/>
          </a:p>
          <a:p>
            <a:pPr indent="-317500" lvl="0" marL="457200" rtl="0" algn="l">
              <a:lnSpc>
                <a:spcPct val="100000"/>
              </a:lnSpc>
              <a:spcBef>
                <a:spcPts val="0"/>
              </a:spcBef>
              <a:spcAft>
                <a:spcPts val="0"/>
              </a:spcAft>
              <a:buSzPts val="1400"/>
              <a:buChar char="-"/>
            </a:pPr>
            <a:r>
              <a:rPr b="1" lang="en" sz="1400"/>
              <a:t>Cognitive turn </a:t>
            </a:r>
            <a:r>
              <a:rPr lang="en" sz="1400"/>
              <a:t>– agents who deal with </a:t>
            </a:r>
            <a:r>
              <a:rPr lang="en" sz="1400"/>
              <a:t>uncertainty and exhibit more realism (“autonomy”, biomimicry, cognitive mechanisms, learning, neuroscience-driven architectures); agents who have interpretable beliefs thus allowing analysis not just at collective but also at individual level (i.e. how will a policy impact the agents themselves?)</a:t>
            </a:r>
            <a:endParaRPr sz="1400"/>
          </a:p>
          <a:p>
            <a:pPr indent="-317500" lvl="0" marL="457200" rtl="0" algn="l">
              <a:lnSpc>
                <a:spcPct val="100000"/>
              </a:lnSpc>
              <a:spcBef>
                <a:spcPts val="0"/>
              </a:spcBef>
              <a:spcAft>
                <a:spcPts val="0"/>
              </a:spcAft>
              <a:buSzPts val="1400"/>
              <a:buChar char="-"/>
            </a:pPr>
            <a:r>
              <a:rPr b="1" lang="en" sz="1400"/>
              <a:t>R</a:t>
            </a:r>
            <a:r>
              <a:rPr b="1" lang="en" sz="1400"/>
              <a:t>einforcement learning</a:t>
            </a:r>
            <a:r>
              <a:rPr lang="en" sz="1400"/>
              <a:t> </a:t>
            </a:r>
            <a:r>
              <a:rPr b="1" lang="en" sz="1400"/>
              <a:t>–</a:t>
            </a:r>
            <a:r>
              <a:rPr lang="en" sz="1400"/>
              <a:t> attempts to bridge cognitive theory and autonomous decision-making and learning (rather than “traditional” hard-coded rules of ABM, e.g., “if X then do Y else do Z”)</a:t>
            </a:r>
            <a:endParaRPr sz="1400"/>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2"/>
          <p:cNvSpPr txBox="1"/>
          <p:nvPr>
            <p:ph type="title"/>
          </p:nvPr>
        </p:nvSpPr>
        <p:spPr>
          <a:xfrm>
            <a:off x="87575" y="120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920" u="sng"/>
              <a:t>Analytics:</a:t>
            </a:r>
            <a:endParaRPr b="1" sz="1920" u="sng"/>
          </a:p>
          <a:p>
            <a:pPr indent="0" lvl="0" marL="0" rtl="0" algn="l">
              <a:spcBef>
                <a:spcPts val="0"/>
              </a:spcBef>
              <a:spcAft>
                <a:spcPts val="0"/>
              </a:spcAft>
              <a:buSzPts val="990"/>
              <a:buNone/>
            </a:pPr>
            <a:r>
              <a:rPr lang="en" sz="1920"/>
              <a:t>Agent coalitions</a:t>
            </a:r>
            <a:endParaRPr sz="1920"/>
          </a:p>
        </p:txBody>
      </p:sp>
      <p:sp>
        <p:nvSpPr>
          <p:cNvPr id="448" name="Google Shape;448;p42"/>
          <p:cNvSpPr txBox="1"/>
          <p:nvPr>
            <p:ph idx="1" type="body"/>
          </p:nvPr>
        </p:nvSpPr>
        <p:spPr>
          <a:xfrm>
            <a:off x="87575" y="1040425"/>
            <a:ext cx="19203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852"/>
              <a:buNone/>
            </a:pPr>
            <a:r>
              <a:rPr lang="en" sz="1240"/>
              <a:t>- </a:t>
            </a:r>
            <a:r>
              <a:rPr lang="en" sz="1240"/>
              <a:t>Analyze the contributions of agents to homeostatic regulation/satisfaction, free energy reduction, belief accuracy of the firm over time</a:t>
            </a:r>
            <a:endParaRPr sz="1240"/>
          </a:p>
          <a:p>
            <a:pPr indent="0" lvl="0" marL="0" rtl="0" algn="l">
              <a:lnSpc>
                <a:spcPct val="105000"/>
              </a:lnSpc>
              <a:spcBef>
                <a:spcPts val="1200"/>
              </a:spcBef>
              <a:spcAft>
                <a:spcPts val="0"/>
              </a:spcAft>
              <a:buSzPts val="852"/>
              <a:buNone/>
            </a:pPr>
            <a:r>
              <a:rPr lang="en" sz="1240"/>
              <a:t>- Shapley values: we can analyze the contributions of different coalitions of agents </a:t>
            </a:r>
            <a:endParaRPr sz="1240"/>
          </a:p>
          <a:p>
            <a:pPr indent="0" lvl="0" marL="0" rtl="0" algn="l">
              <a:lnSpc>
                <a:spcPct val="105000"/>
              </a:lnSpc>
              <a:spcBef>
                <a:spcPts val="1200"/>
              </a:spcBef>
              <a:spcAft>
                <a:spcPts val="1200"/>
              </a:spcAft>
              <a:buSzPts val="852"/>
              <a:buNone/>
            </a:pPr>
            <a:r>
              <a:rPr lang="en" sz="1240"/>
              <a:t>- e.g., agents who differ in preferences, likelihoods, …</a:t>
            </a:r>
            <a:endParaRPr sz="1240"/>
          </a:p>
        </p:txBody>
      </p:sp>
      <p:sp>
        <p:nvSpPr>
          <p:cNvPr id="449" name="Google Shape;44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0" name="Google Shape;450;p42"/>
          <p:cNvPicPr preferRelativeResize="0"/>
          <p:nvPr/>
        </p:nvPicPr>
        <p:blipFill>
          <a:blip r:embed="rId3">
            <a:alphaModFix/>
          </a:blip>
          <a:stretch>
            <a:fillRect/>
          </a:stretch>
        </p:blipFill>
        <p:spPr>
          <a:xfrm>
            <a:off x="2007904" y="0"/>
            <a:ext cx="7013243"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3"/>
          <p:cNvSpPr txBox="1"/>
          <p:nvPr>
            <p:ph type="title"/>
          </p:nvPr>
        </p:nvSpPr>
        <p:spPr>
          <a:xfrm>
            <a:off x="20602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GNN &amp; AgentMaker</a:t>
            </a:r>
            <a:endParaRPr/>
          </a:p>
        </p:txBody>
      </p:sp>
      <p:sp>
        <p:nvSpPr>
          <p:cNvPr id="456" name="Google Shape;456;p43"/>
          <p:cNvSpPr txBox="1"/>
          <p:nvPr>
            <p:ph idx="1" type="body"/>
          </p:nvPr>
        </p:nvSpPr>
        <p:spPr>
          <a:xfrm>
            <a:off x="53350" y="494875"/>
            <a:ext cx="9026400" cy="40779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a:t>- </a:t>
            </a:r>
            <a:r>
              <a:rPr lang="en"/>
              <a:t>GNN (General Notation Notation) </a:t>
            </a:r>
            <a:r>
              <a:rPr lang="en" u="sng">
                <a:solidFill>
                  <a:schemeClr val="hlink"/>
                </a:solidFill>
                <a:hlinkClick r:id="rId3"/>
              </a:rPr>
              <a:t>(Smékal &amp; Friedman, 2023)</a:t>
            </a:r>
            <a:endParaRPr/>
          </a:p>
          <a:p>
            <a:pPr indent="0" lvl="0" marL="0" rtl="0" algn="l">
              <a:lnSpc>
                <a:spcPct val="100000"/>
              </a:lnSpc>
              <a:spcBef>
                <a:spcPts val="0"/>
              </a:spcBef>
              <a:spcAft>
                <a:spcPts val="0"/>
              </a:spcAft>
              <a:buNone/>
            </a:pPr>
            <a:r>
              <a:rPr lang="en"/>
              <a:t>- Livestream on implementation: </a:t>
            </a:r>
            <a:endParaRPr/>
          </a:p>
          <a:p>
            <a:pPr indent="0" lvl="0" marL="0" rtl="0" algn="l">
              <a:lnSpc>
                <a:spcPct val="100000"/>
              </a:lnSpc>
              <a:spcBef>
                <a:spcPts val="0"/>
              </a:spcBef>
              <a:spcAft>
                <a:spcPts val="0"/>
              </a:spcAft>
              <a:buNone/>
            </a:pPr>
            <a:r>
              <a:rPr lang="en" sz="1500"/>
              <a:t>- CODA w</a:t>
            </a:r>
            <a:r>
              <a:rPr lang="en" sz="1500"/>
              <a:t>ebsite for resources &amp; further development: </a:t>
            </a:r>
            <a:r>
              <a:rPr lang="en" sz="1500" u="sng">
                <a:solidFill>
                  <a:schemeClr val="hlink"/>
                </a:solidFill>
                <a:hlinkClick r:id="rId4"/>
              </a:rPr>
              <a:t>https://coda.io/@active-inference-institute/generalized-notation-notation</a:t>
            </a:r>
            <a:r>
              <a:rPr lang="en" sz="1500"/>
              <a:t> </a:t>
            </a:r>
            <a:endParaRPr sz="1500"/>
          </a:p>
          <a:p>
            <a:pPr indent="0" lvl="0" marL="0" rtl="0" algn="l">
              <a:lnSpc>
                <a:spcPct val="100000"/>
              </a:lnSpc>
              <a:spcBef>
                <a:spcPts val="0"/>
              </a:spcBef>
              <a:spcAft>
                <a:spcPts val="0"/>
              </a:spcAft>
              <a:buNone/>
            </a:pPr>
            <a:r>
              <a:rPr lang="en" sz="1500"/>
              <a:t>- Standardized method for translating and building models, </a:t>
            </a:r>
            <a:endParaRPr sz="1500"/>
          </a:p>
          <a:p>
            <a:pPr indent="457200" lvl="0" marL="0" rtl="0" algn="l">
              <a:lnSpc>
                <a:spcPct val="100000"/>
              </a:lnSpc>
              <a:spcBef>
                <a:spcPts val="0"/>
              </a:spcBef>
              <a:spcAft>
                <a:spcPts val="0"/>
              </a:spcAft>
              <a:buNone/>
            </a:pPr>
            <a:r>
              <a:rPr lang="en" sz="1500"/>
              <a:t>e.g., Active Inference Agents</a:t>
            </a:r>
            <a:endParaRPr sz="1500"/>
          </a:p>
          <a:p>
            <a:pPr indent="0" lvl="0" marL="0" rtl="0" algn="l">
              <a:lnSpc>
                <a:spcPct val="100000"/>
              </a:lnSpc>
              <a:spcBef>
                <a:spcPts val="0"/>
              </a:spcBef>
              <a:spcAft>
                <a:spcPts val="0"/>
              </a:spcAft>
              <a:buNone/>
            </a:pPr>
            <a:r>
              <a:rPr lang="en"/>
              <a:t>- </a:t>
            </a:r>
            <a:r>
              <a:rPr lang="en" sz="1700"/>
              <a:t>“Triple Play” approach to constructing and “translating” agents: </a:t>
            </a:r>
            <a:endParaRPr sz="1700"/>
          </a:p>
          <a:p>
            <a:pPr indent="-317500" lvl="2" marL="1371600" rtl="0" algn="l">
              <a:lnSpc>
                <a:spcPct val="100000"/>
              </a:lnSpc>
              <a:spcBef>
                <a:spcPts val="0"/>
              </a:spcBef>
              <a:spcAft>
                <a:spcPts val="0"/>
              </a:spcAft>
              <a:buSzPts val="1400"/>
              <a:buChar char="-"/>
            </a:pPr>
            <a:r>
              <a:rPr lang="en"/>
              <a:t>define agents in </a:t>
            </a:r>
            <a:r>
              <a:rPr b="1" lang="en"/>
              <a:t>natural language</a:t>
            </a:r>
            <a:r>
              <a:rPr lang="en"/>
              <a:t>, suitable for dialogue with LLMs</a:t>
            </a:r>
            <a:endParaRPr/>
          </a:p>
          <a:p>
            <a:pPr indent="-317500" lvl="2" marL="1371600" rtl="0" algn="l">
              <a:lnSpc>
                <a:spcPct val="100000"/>
              </a:lnSpc>
              <a:spcBef>
                <a:spcPts val="0"/>
              </a:spcBef>
              <a:spcAft>
                <a:spcPts val="0"/>
              </a:spcAft>
              <a:buSzPts val="1400"/>
              <a:buChar char="-"/>
            </a:pPr>
            <a:r>
              <a:rPr lang="en"/>
              <a:t>define agents </a:t>
            </a:r>
            <a:r>
              <a:rPr b="1" lang="en"/>
              <a:t>graphically</a:t>
            </a:r>
            <a:r>
              <a:rPr lang="en"/>
              <a:t>, e.g., visualizing architecture</a:t>
            </a:r>
            <a:endParaRPr/>
          </a:p>
          <a:p>
            <a:pPr indent="-317500" lvl="2" marL="1371600" rtl="0" algn="l">
              <a:lnSpc>
                <a:spcPct val="100000"/>
              </a:lnSpc>
              <a:spcBef>
                <a:spcPts val="0"/>
              </a:spcBef>
              <a:spcAft>
                <a:spcPts val="0"/>
              </a:spcAft>
              <a:buSzPts val="1400"/>
              <a:buChar char="-"/>
            </a:pPr>
            <a:r>
              <a:rPr lang="en"/>
              <a:t>define agents as executable code, for application/implementation</a:t>
            </a:r>
            <a:endParaRPr/>
          </a:p>
          <a:p>
            <a:pPr indent="-317500" lvl="2" marL="1371600" rtl="0" algn="l">
              <a:lnSpc>
                <a:spcPct val="100000"/>
              </a:lnSpc>
              <a:spcBef>
                <a:spcPts val="0"/>
              </a:spcBef>
              <a:spcAft>
                <a:spcPts val="0"/>
              </a:spcAft>
              <a:buSzPts val="1400"/>
              <a:buChar char="-"/>
            </a:pPr>
            <a:r>
              <a:rPr lang="en"/>
              <a:t>i.e. </a:t>
            </a:r>
            <a:r>
              <a:rPr b="1" lang="en"/>
              <a:t>multimodal, multilinguistic (programming languages) </a:t>
            </a:r>
            <a:r>
              <a:rPr lang="en"/>
              <a:t>agent development, defining matrix dimensions (number of states factors, observation modalities, levels, preferences, etc.)</a:t>
            </a:r>
            <a:endParaRPr/>
          </a:p>
          <a:p>
            <a:pPr indent="0" lvl="0" marL="0" rtl="0" algn="l">
              <a:lnSpc>
                <a:spcPct val="100000"/>
              </a:lnSpc>
              <a:spcBef>
                <a:spcPts val="0"/>
              </a:spcBef>
              <a:spcAft>
                <a:spcPts val="0"/>
              </a:spcAft>
              <a:buNone/>
            </a:pPr>
            <a:r>
              <a:rPr lang="en"/>
              <a:t>- </a:t>
            </a:r>
            <a:r>
              <a:rPr lang="en" u="sng">
                <a:solidFill>
                  <a:schemeClr val="hlink"/>
                </a:solidFill>
                <a:hlinkClick r:id="rId5"/>
              </a:rPr>
              <a:t>AgentMaker Repository</a:t>
            </a:r>
            <a:endParaRPr/>
          </a:p>
          <a:p>
            <a:pPr indent="-323850" lvl="1" marL="914400" rtl="0" algn="l">
              <a:lnSpc>
                <a:spcPct val="100000"/>
              </a:lnSpc>
              <a:spcBef>
                <a:spcPts val="0"/>
              </a:spcBef>
              <a:spcAft>
                <a:spcPts val="0"/>
              </a:spcAft>
              <a:buSzPts val="1500"/>
              <a:buChar char="-"/>
            </a:pPr>
            <a:r>
              <a:rPr b="1" lang="en" sz="1500"/>
              <a:t>Library</a:t>
            </a:r>
            <a:r>
              <a:rPr lang="en" sz="1500"/>
              <a:t> built from fork for </a:t>
            </a:r>
            <a:r>
              <a:rPr lang="en" sz="1500" u="sng">
                <a:solidFill>
                  <a:schemeClr val="hlink"/>
                </a:solidFill>
                <a:hlinkClick r:id="rId6"/>
              </a:rPr>
              <a:t>pymdp</a:t>
            </a:r>
            <a:r>
              <a:rPr lang="en" sz="1500"/>
              <a:t>, the quintessential Python library for Active Inference POMDP modeling inspired by functionality of </a:t>
            </a:r>
            <a:r>
              <a:rPr lang="en" sz="1500" u="sng">
                <a:solidFill>
                  <a:schemeClr val="hlink"/>
                </a:solidFill>
                <a:hlinkClick r:id="rId7"/>
              </a:rPr>
              <a:t>spm</a:t>
            </a:r>
            <a:r>
              <a:rPr lang="en" sz="1500"/>
              <a:t> in MATLAB </a:t>
            </a:r>
            <a:endParaRPr sz="1500"/>
          </a:p>
          <a:p>
            <a:pPr indent="-323850" lvl="1" marL="914400" rtl="0" algn="l">
              <a:lnSpc>
                <a:spcPct val="100000"/>
              </a:lnSpc>
              <a:spcBef>
                <a:spcPts val="0"/>
              </a:spcBef>
              <a:spcAft>
                <a:spcPts val="0"/>
              </a:spcAft>
              <a:buSzPts val="1500"/>
              <a:buChar char="-"/>
            </a:pPr>
            <a:r>
              <a:rPr b="1" lang="en" sz="1500"/>
              <a:t>Direction</a:t>
            </a:r>
            <a:r>
              <a:rPr lang="en" sz="1500"/>
              <a:t>: construct and test customized agent in AgentMaker in the Biofirm in a “plug-and-play” way</a:t>
            </a:r>
            <a:endParaRPr sz="1500"/>
          </a:p>
          <a:p>
            <a:pPr indent="-323850" lvl="1" marL="914400" rtl="0" algn="l">
              <a:lnSpc>
                <a:spcPct val="100000"/>
              </a:lnSpc>
              <a:spcBef>
                <a:spcPts val="0"/>
              </a:spcBef>
              <a:spcAft>
                <a:spcPts val="0"/>
              </a:spcAft>
              <a:buSzPts val="1500"/>
              <a:buChar char="-"/>
            </a:pPr>
            <a:r>
              <a:rPr b="1" lang="en" sz="1500"/>
              <a:t>Next steps</a:t>
            </a:r>
            <a:r>
              <a:rPr lang="en" sz="1500"/>
              <a:t>: Agents who model entire environment (receive observations from all variables, infer hidden states of entire environment, i.e. “</a:t>
            </a:r>
            <a:r>
              <a:rPr b="1" i="1" lang="en" sz="1500"/>
              <a:t>Watch the world, tend to your part</a:t>
            </a:r>
            <a:r>
              <a:rPr lang="en" sz="1500"/>
              <a:t>”)</a:t>
            </a:r>
            <a:endParaRPr sz="1500"/>
          </a:p>
        </p:txBody>
      </p:sp>
      <p:sp>
        <p:nvSpPr>
          <p:cNvPr id="457" name="Google Shape;45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8" name="Google Shape;458;p43"/>
          <p:cNvPicPr preferRelativeResize="0"/>
          <p:nvPr/>
        </p:nvPicPr>
        <p:blipFill>
          <a:blip r:embed="rId8">
            <a:alphaModFix/>
          </a:blip>
          <a:stretch>
            <a:fillRect/>
          </a:stretch>
        </p:blipFill>
        <p:spPr>
          <a:xfrm>
            <a:off x="7425650" y="1206775"/>
            <a:ext cx="1718351" cy="1248200"/>
          </a:xfrm>
          <a:prstGeom prst="rect">
            <a:avLst/>
          </a:prstGeom>
          <a:noFill/>
          <a:ln>
            <a:noFill/>
          </a:ln>
        </p:spPr>
      </p:pic>
      <p:pic>
        <p:nvPicPr>
          <p:cNvPr id="459" name="Google Shape;459;p43"/>
          <p:cNvPicPr preferRelativeResize="0"/>
          <p:nvPr/>
        </p:nvPicPr>
        <p:blipFill>
          <a:blip r:embed="rId9">
            <a:alphaModFix/>
          </a:blip>
          <a:stretch>
            <a:fillRect/>
          </a:stretch>
        </p:blipFill>
        <p:spPr>
          <a:xfrm>
            <a:off x="7396420" y="34049"/>
            <a:ext cx="1747579" cy="1140975"/>
          </a:xfrm>
          <a:prstGeom prst="rect">
            <a:avLst/>
          </a:prstGeom>
          <a:noFill/>
          <a:ln>
            <a:noFill/>
          </a:ln>
        </p:spPr>
      </p:pic>
      <p:sp>
        <p:nvSpPr>
          <p:cNvPr id="460" name="Google Shape;460;p43"/>
          <p:cNvSpPr txBox="1"/>
          <p:nvPr/>
        </p:nvSpPr>
        <p:spPr>
          <a:xfrm>
            <a:off x="326000" y="4703575"/>
            <a:ext cx="565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highlight>
                <a:srgbClr val="FF0000"/>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44"/>
          <p:cNvSpPr/>
          <p:nvPr/>
        </p:nvSpPr>
        <p:spPr>
          <a:xfrm>
            <a:off x="0" y="2669350"/>
            <a:ext cx="1506600" cy="892800"/>
          </a:xfrm>
          <a:prstGeom prst="snip1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44"/>
          <p:cNvSpPr txBox="1"/>
          <p:nvPr/>
        </p:nvSpPr>
        <p:spPr>
          <a:xfrm>
            <a:off x="0" y="2761750"/>
            <a:ext cx="157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Documents</a:t>
            </a:r>
            <a:endParaRPr b="1" sz="1800"/>
          </a:p>
          <a:p>
            <a:pPr indent="0" lvl="0" marL="0" rtl="0" algn="l">
              <a:spcBef>
                <a:spcPts val="0"/>
              </a:spcBef>
              <a:spcAft>
                <a:spcPts val="0"/>
              </a:spcAft>
              <a:buNone/>
            </a:pPr>
            <a:r>
              <a:rPr b="1" lang="en" sz="1800"/>
              <a:t>(PDFs, text)</a:t>
            </a:r>
            <a:endParaRPr b="1" sz="1800"/>
          </a:p>
        </p:txBody>
      </p:sp>
      <p:sp>
        <p:nvSpPr>
          <p:cNvPr id="468" name="Google Shape;468;p44"/>
          <p:cNvSpPr/>
          <p:nvPr/>
        </p:nvSpPr>
        <p:spPr>
          <a:xfrm>
            <a:off x="0" y="1262650"/>
            <a:ext cx="1506600" cy="892800"/>
          </a:xfrm>
          <a:prstGeom prst="snip1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44"/>
          <p:cNvSpPr txBox="1"/>
          <p:nvPr/>
        </p:nvSpPr>
        <p:spPr>
          <a:xfrm>
            <a:off x="0" y="1356550"/>
            <a:ext cx="157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Data for fitting</a:t>
            </a:r>
            <a:endParaRPr b="1" sz="1800"/>
          </a:p>
        </p:txBody>
      </p:sp>
      <p:sp>
        <p:nvSpPr>
          <p:cNvPr id="470" name="Google Shape;470;p44"/>
          <p:cNvSpPr/>
          <p:nvPr/>
        </p:nvSpPr>
        <p:spPr>
          <a:xfrm>
            <a:off x="2586563" y="665775"/>
            <a:ext cx="2934600" cy="1323600"/>
          </a:xfrm>
          <a:prstGeom prst="snip1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1" name="Google Shape;471;p44"/>
          <p:cNvPicPr preferRelativeResize="0"/>
          <p:nvPr/>
        </p:nvPicPr>
        <p:blipFill>
          <a:blip r:embed="rId3">
            <a:alphaModFix/>
          </a:blip>
          <a:stretch>
            <a:fillRect/>
          </a:stretch>
        </p:blipFill>
        <p:spPr>
          <a:xfrm>
            <a:off x="4312775" y="822754"/>
            <a:ext cx="1109700" cy="1009634"/>
          </a:xfrm>
          <a:prstGeom prst="rect">
            <a:avLst/>
          </a:prstGeom>
          <a:noFill/>
          <a:ln>
            <a:noFill/>
          </a:ln>
        </p:spPr>
      </p:pic>
      <p:sp>
        <p:nvSpPr>
          <p:cNvPr id="472" name="Google Shape;472;p44"/>
          <p:cNvSpPr txBox="1"/>
          <p:nvPr/>
        </p:nvSpPr>
        <p:spPr>
          <a:xfrm>
            <a:off x="2637638" y="665775"/>
            <a:ext cx="21525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AgentMaker</a:t>
            </a:r>
            <a:endParaRPr b="1" sz="1800">
              <a:solidFill>
                <a:schemeClr val="dk1"/>
              </a:solidFill>
            </a:endParaRPr>
          </a:p>
          <a:p>
            <a:pPr indent="0" lvl="0" marL="0" rtl="0" algn="l">
              <a:spcBef>
                <a:spcPts val="0"/>
              </a:spcBef>
              <a:spcAft>
                <a:spcPts val="0"/>
              </a:spcAft>
              <a:buNone/>
            </a:pPr>
            <a:r>
              <a:rPr lang="en">
                <a:solidFill>
                  <a:schemeClr val="dk1"/>
                </a:solidFill>
              </a:rPr>
              <a:t>- </a:t>
            </a:r>
            <a:r>
              <a:rPr lang="en">
                <a:solidFill>
                  <a:schemeClr val="dk1"/>
                </a:solidFill>
              </a:rPr>
              <a:t>customize agents</a:t>
            </a:r>
            <a:endParaRPr>
              <a:solidFill>
                <a:schemeClr val="dk1"/>
              </a:solidFill>
            </a:endParaRPr>
          </a:p>
          <a:p>
            <a:pPr indent="0" lvl="0" marL="0" rtl="0" algn="l">
              <a:spcBef>
                <a:spcPts val="0"/>
              </a:spcBef>
              <a:spcAft>
                <a:spcPts val="0"/>
              </a:spcAft>
              <a:buNone/>
            </a:pPr>
            <a:r>
              <a:rPr lang="en">
                <a:solidFill>
                  <a:schemeClr val="dk1"/>
                </a:solidFill>
              </a:rPr>
              <a:t>- translatability</a:t>
            </a:r>
            <a:endParaRPr>
              <a:solidFill>
                <a:schemeClr val="dk1"/>
              </a:solidFill>
            </a:endParaRPr>
          </a:p>
        </p:txBody>
      </p:sp>
      <p:sp>
        <p:nvSpPr>
          <p:cNvPr id="473" name="Google Shape;473;p44"/>
          <p:cNvSpPr/>
          <p:nvPr/>
        </p:nvSpPr>
        <p:spPr>
          <a:xfrm>
            <a:off x="2623163" y="3349175"/>
            <a:ext cx="2738100" cy="1404900"/>
          </a:xfrm>
          <a:prstGeom prst="snip1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44"/>
          <p:cNvSpPr txBox="1"/>
          <p:nvPr/>
        </p:nvSpPr>
        <p:spPr>
          <a:xfrm>
            <a:off x="2586587" y="3281975"/>
            <a:ext cx="2380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Ecosystem</a:t>
            </a:r>
            <a:endParaRPr b="1" sz="1800">
              <a:solidFill>
                <a:schemeClr val="dk1"/>
              </a:solidFill>
            </a:endParaRPr>
          </a:p>
          <a:p>
            <a:pPr indent="0" lvl="0" marL="0" rtl="0" algn="l">
              <a:spcBef>
                <a:spcPts val="0"/>
              </a:spcBef>
              <a:spcAft>
                <a:spcPts val="0"/>
              </a:spcAft>
              <a:buNone/>
            </a:pPr>
            <a:r>
              <a:rPr lang="en">
                <a:solidFill>
                  <a:schemeClr val="dk1"/>
                </a:solidFill>
              </a:rPr>
              <a:t>- simulate via</a:t>
            </a:r>
            <a:endParaRPr>
              <a:solidFill>
                <a:schemeClr val="dk1"/>
              </a:solidFill>
            </a:endParaRPr>
          </a:p>
          <a:p>
            <a:pPr indent="0" lvl="0" marL="0" rtl="0" algn="l">
              <a:spcBef>
                <a:spcPts val="0"/>
              </a:spcBef>
              <a:spcAft>
                <a:spcPts val="0"/>
              </a:spcAft>
              <a:buNone/>
            </a:pPr>
            <a:r>
              <a:rPr lang="en">
                <a:solidFill>
                  <a:schemeClr val="dk1"/>
                </a:solidFill>
              </a:rPr>
              <a:t>fitting data and/or</a:t>
            </a:r>
            <a:endParaRPr>
              <a:solidFill>
                <a:schemeClr val="dk1"/>
              </a:solidFill>
            </a:endParaRPr>
          </a:p>
          <a:p>
            <a:pPr indent="0" lvl="0" marL="0" rtl="0" algn="l">
              <a:spcBef>
                <a:spcPts val="0"/>
              </a:spcBef>
              <a:spcAft>
                <a:spcPts val="0"/>
              </a:spcAft>
              <a:buNone/>
            </a:pPr>
            <a:r>
              <a:rPr lang="en">
                <a:solidFill>
                  <a:schemeClr val="dk1"/>
                </a:solidFill>
              </a:rPr>
              <a:t>domain reasoning</a:t>
            </a:r>
            <a:endParaRPr>
              <a:solidFill>
                <a:schemeClr val="dk1"/>
              </a:solidFill>
            </a:endParaRPr>
          </a:p>
          <a:p>
            <a:pPr indent="0" lvl="0" marL="0" rtl="0" algn="l">
              <a:spcBef>
                <a:spcPts val="0"/>
              </a:spcBef>
              <a:spcAft>
                <a:spcPts val="0"/>
              </a:spcAft>
              <a:buNone/>
            </a:pPr>
            <a:r>
              <a:rPr lang="en">
                <a:solidFill>
                  <a:schemeClr val="dk1"/>
                </a:solidFill>
              </a:rPr>
              <a:t>- homeostatic range</a:t>
            </a:r>
            <a:endParaRPr>
              <a:solidFill>
                <a:schemeClr val="dk1"/>
              </a:solidFill>
            </a:endParaRPr>
          </a:p>
          <a:p>
            <a:pPr indent="0" lvl="0" marL="0" rtl="0" algn="l">
              <a:spcBef>
                <a:spcPts val="0"/>
              </a:spcBef>
              <a:spcAft>
                <a:spcPts val="0"/>
              </a:spcAft>
              <a:buNone/>
            </a:pPr>
            <a:r>
              <a:rPr lang="en">
                <a:solidFill>
                  <a:schemeClr val="dk1"/>
                </a:solidFill>
              </a:rPr>
              <a:t>&amp; config defined</a:t>
            </a:r>
            <a:endParaRPr>
              <a:solidFill>
                <a:schemeClr val="dk1"/>
              </a:solidFill>
            </a:endParaRPr>
          </a:p>
        </p:txBody>
      </p:sp>
      <p:pic>
        <p:nvPicPr>
          <p:cNvPr id="475" name="Google Shape;475;p44"/>
          <p:cNvPicPr preferRelativeResize="0"/>
          <p:nvPr/>
        </p:nvPicPr>
        <p:blipFill>
          <a:blip r:embed="rId4">
            <a:alphaModFix/>
          </a:blip>
          <a:stretch>
            <a:fillRect/>
          </a:stretch>
        </p:blipFill>
        <p:spPr>
          <a:xfrm>
            <a:off x="4298312" y="3552124"/>
            <a:ext cx="998999" cy="998999"/>
          </a:xfrm>
          <a:prstGeom prst="rect">
            <a:avLst/>
          </a:prstGeom>
          <a:noFill/>
          <a:ln>
            <a:noFill/>
          </a:ln>
        </p:spPr>
      </p:pic>
      <p:sp>
        <p:nvSpPr>
          <p:cNvPr id="476" name="Google Shape;476;p44"/>
          <p:cNvSpPr txBox="1"/>
          <p:nvPr/>
        </p:nvSpPr>
        <p:spPr>
          <a:xfrm>
            <a:off x="-61700" y="4404600"/>
            <a:ext cx="2636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dk1"/>
                </a:solidFill>
              </a:rPr>
              <a:t>Towards an adaptable </a:t>
            </a:r>
            <a:endParaRPr b="1" sz="1700" u="sng">
              <a:solidFill>
                <a:schemeClr val="dk1"/>
              </a:solidFill>
            </a:endParaRPr>
          </a:p>
          <a:p>
            <a:pPr indent="0" lvl="0" marL="0" rtl="0" algn="l">
              <a:spcBef>
                <a:spcPts val="0"/>
              </a:spcBef>
              <a:spcAft>
                <a:spcPts val="0"/>
              </a:spcAft>
              <a:buNone/>
            </a:pPr>
            <a:r>
              <a:rPr b="1" lang="en" sz="1700" u="sng">
                <a:solidFill>
                  <a:schemeClr val="dk1"/>
                </a:solidFill>
              </a:rPr>
              <a:t>“kernel” Biofirm</a:t>
            </a:r>
            <a:endParaRPr b="1" sz="1700" u="sng">
              <a:solidFill>
                <a:schemeClr val="dk1"/>
              </a:solidFill>
            </a:endParaRPr>
          </a:p>
        </p:txBody>
      </p:sp>
      <p:sp>
        <p:nvSpPr>
          <p:cNvPr id="477" name="Google Shape;477;p44"/>
          <p:cNvSpPr txBox="1"/>
          <p:nvPr/>
        </p:nvSpPr>
        <p:spPr>
          <a:xfrm>
            <a:off x="-22550" y="116150"/>
            <a:ext cx="230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u="sng">
                <a:solidFill>
                  <a:schemeClr val="dk2"/>
                </a:solidFill>
              </a:rPr>
              <a:t>1. </a:t>
            </a:r>
            <a:r>
              <a:rPr b="1" i="1" lang="en" sz="1800" u="sng">
                <a:solidFill>
                  <a:schemeClr val="dk2"/>
                </a:solidFill>
              </a:rPr>
              <a:t>User inputs</a:t>
            </a:r>
            <a:endParaRPr b="1" i="1" sz="1800" u="sng">
              <a:solidFill>
                <a:schemeClr val="dk2"/>
              </a:solidFill>
            </a:endParaRPr>
          </a:p>
        </p:txBody>
      </p:sp>
      <p:cxnSp>
        <p:nvCxnSpPr>
          <p:cNvPr id="478" name="Google Shape;478;p44"/>
          <p:cNvCxnSpPr/>
          <p:nvPr/>
        </p:nvCxnSpPr>
        <p:spPr>
          <a:xfrm flipH="1" rot="10800000">
            <a:off x="1469575" y="2411950"/>
            <a:ext cx="974100" cy="900"/>
          </a:xfrm>
          <a:prstGeom prst="straightConnector1">
            <a:avLst/>
          </a:prstGeom>
          <a:noFill/>
          <a:ln cap="flat" cmpd="sng" w="76200">
            <a:solidFill>
              <a:schemeClr val="dk2"/>
            </a:solidFill>
            <a:prstDash val="solid"/>
            <a:round/>
            <a:headEnd len="med" w="med" type="none"/>
            <a:tailEnd len="med" w="med" type="triangle"/>
          </a:ln>
        </p:spPr>
      </p:cxnSp>
      <p:sp>
        <p:nvSpPr>
          <p:cNvPr id="479" name="Google Shape;479;p44"/>
          <p:cNvSpPr/>
          <p:nvPr/>
        </p:nvSpPr>
        <p:spPr>
          <a:xfrm>
            <a:off x="2574400" y="2205275"/>
            <a:ext cx="1629900" cy="892800"/>
          </a:xfrm>
          <a:prstGeom prst="snip1Rect">
            <a:avLst>
              <a:gd fmla="val 16667" name="adj"/>
            </a:avLst>
          </a:prstGeom>
          <a:solidFill>
            <a:srgbClr val="8FC3EA">
              <a:alpha val="21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0" name="Google Shape;480;p44"/>
          <p:cNvSpPr txBox="1"/>
          <p:nvPr/>
        </p:nvSpPr>
        <p:spPr>
          <a:xfrm>
            <a:off x="2589723" y="2235475"/>
            <a:ext cx="1579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rPr>
              <a:t>Knowledge Graph/Base</a:t>
            </a:r>
            <a:endParaRPr b="1" sz="1800">
              <a:solidFill>
                <a:schemeClr val="dk1"/>
              </a:solidFill>
            </a:endParaRPr>
          </a:p>
        </p:txBody>
      </p:sp>
      <p:cxnSp>
        <p:nvCxnSpPr>
          <p:cNvPr id="481" name="Google Shape;481;p44"/>
          <p:cNvCxnSpPr>
            <a:endCxn id="482" idx="3"/>
          </p:cNvCxnSpPr>
          <p:nvPr/>
        </p:nvCxnSpPr>
        <p:spPr>
          <a:xfrm flipH="1">
            <a:off x="6835375" y="1466144"/>
            <a:ext cx="766800" cy="876300"/>
          </a:xfrm>
          <a:prstGeom prst="straightConnector1">
            <a:avLst/>
          </a:prstGeom>
          <a:noFill/>
          <a:ln cap="flat" cmpd="sng" w="38100">
            <a:solidFill>
              <a:srgbClr val="6AA84F"/>
            </a:solidFill>
            <a:prstDash val="solid"/>
            <a:round/>
            <a:headEnd len="med" w="med" type="none"/>
            <a:tailEnd len="med" w="med" type="none"/>
          </a:ln>
        </p:spPr>
      </p:cxnSp>
      <p:cxnSp>
        <p:nvCxnSpPr>
          <p:cNvPr id="483" name="Google Shape;483;p44"/>
          <p:cNvCxnSpPr>
            <a:endCxn id="482" idx="3"/>
          </p:cNvCxnSpPr>
          <p:nvPr/>
        </p:nvCxnSpPr>
        <p:spPr>
          <a:xfrm flipH="1">
            <a:off x="6835375" y="1408544"/>
            <a:ext cx="1356900" cy="933900"/>
          </a:xfrm>
          <a:prstGeom prst="straightConnector1">
            <a:avLst/>
          </a:prstGeom>
          <a:noFill/>
          <a:ln cap="flat" cmpd="sng" w="38100">
            <a:solidFill>
              <a:srgbClr val="6AA84F"/>
            </a:solidFill>
            <a:prstDash val="solid"/>
            <a:round/>
            <a:headEnd len="med" w="med" type="none"/>
            <a:tailEnd len="med" w="med" type="none"/>
          </a:ln>
        </p:spPr>
      </p:cxnSp>
      <p:pic>
        <p:nvPicPr>
          <p:cNvPr id="484" name="Google Shape;484;p44"/>
          <p:cNvPicPr preferRelativeResize="0"/>
          <p:nvPr/>
        </p:nvPicPr>
        <p:blipFill>
          <a:blip r:embed="rId4">
            <a:alphaModFix/>
          </a:blip>
          <a:stretch>
            <a:fillRect/>
          </a:stretch>
        </p:blipFill>
        <p:spPr>
          <a:xfrm>
            <a:off x="7107063" y="2438427"/>
            <a:ext cx="1251006" cy="1345088"/>
          </a:xfrm>
          <a:prstGeom prst="rect">
            <a:avLst/>
          </a:prstGeom>
          <a:noFill/>
          <a:ln>
            <a:noFill/>
          </a:ln>
        </p:spPr>
      </p:pic>
      <p:sp>
        <p:nvSpPr>
          <p:cNvPr id="485" name="Google Shape;485;p44"/>
          <p:cNvSpPr txBox="1"/>
          <p:nvPr>
            <p:ph idx="12" type="sldNum"/>
          </p:nvPr>
        </p:nvSpPr>
        <p:spPr>
          <a:xfrm>
            <a:off x="8404139" y="3619125"/>
            <a:ext cx="289500" cy="231900"/>
          </a:xfrm>
          <a:prstGeom prst="rect">
            <a:avLst/>
          </a:prstGeom>
        </p:spPr>
        <p:txBody>
          <a:bodyPr anchorCtr="0" anchor="ctr" bIns="91425" lIns="91425" spcFirstLastPara="1" rIns="91425" wrap="square" tIns="91425">
            <a:normAutofit fontScale="40000" lnSpcReduction="20000"/>
          </a:bodyPr>
          <a:lstStyle/>
          <a:p>
            <a:pPr indent="0" lvl="0" marL="0" rtl="0" algn="r">
              <a:spcBef>
                <a:spcPts val="0"/>
              </a:spcBef>
              <a:spcAft>
                <a:spcPts val="0"/>
              </a:spcAft>
              <a:buNone/>
            </a:pPr>
            <a:fld id="{00000000-1234-1234-1234-123412341234}" type="slidenum">
              <a:rPr lang="en"/>
              <a:t>‹#›</a:t>
            </a:fld>
            <a:endParaRPr/>
          </a:p>
        </p:txBody>
      </p:sp>
      <p:pic>
        <p:nvPicPr>
          <p:cNvPr id="486" name="Google Shape;486;p44"/>
          <p:cNvPicPr preferRelativeResize="0"/>
          <p:nvPr/>
        </p:nvPicPr>
        <p:blipFill>
          <a:blip r:embed="rId5">
            <a:alphaModFix/>
          </a:blip>
          <a:stretch>
            <a:fillRect/>
          </a:stretch>
        </p:blipFill>
        <p:spPr>
          <a:xfrm>
            <a:off x="6876984" y="1009624"/>
            <a:ext cx="464490" cy="426632"/>
          </a:xfrm>
          <a:prstGeom prst="rect">
            <a:avLst/>
          </a:prstGeom>
          <a:noFill/>
          <a:ln>
            <a:noFill/>
          </a:ln>
          <a:effectLst>
            <a:outerShdw blurRad="414338" rotWithShape="0" algn="bl" dir="5400000" dist="19050">
              <a:srgbClr val="000000">
                <a:alpha val="85000"/>
              </a:srgbClr>
            </a:outerShdw>
          </a:effectLst>
        </p:spPr>
      </p:pic>
      <p:pic>
        <p:nvPicPr>
          <p:cNvPr id="487" name="Google Shape;487;p44"/>
          <p:cNvPicPr preferRelativeResize="0"/>
          <p:nvPr/>
        </p:nvPicPr>
        <p:blipFill>
          <a:blip r:embed="rId5">
            <a:alphaModFix/>
          </a:blip>
          <a:stretch>
            <a:fillRect/>
          </a:stretch>
        </p:blipFill>
        <p:spPr>
          <a:xfrm>
            <a:off x="7491182" y="1009624"/>
            <a:ext cx="464490" cy="426632"/>
          </a:xfrm>
          <a:prstGeom prst="rect">
            <a:avLst/>
          </a:prstGeom>
          <a:noFill/>
          <a:ln>
            <a:noFill/>
          </a:ln>
          <a:effectLst>
            <a:outerShdw blurRad="414338" rotWithShape="0" algn="bl" dir="5400000" dist="19050">
              <a:srgbClr val="000000">
                <a:alpha val="85000"/>
              </a:srgbClr>
            </a:outerShdw>
          </a:effectLst>
        </p:spPr>
      </p:pic>
      <p:pic>
        <p:nvPicPr>
          <p:cNvPr id="488" name="Google Shape;488;p44"/>
          <p:cNvPicPr preferRelativeResize="0"/>
          <p:nvPr/>
        </p:nvPicPr>
        <p:blipFill>
          <a:blip r:embed="rId5">
            <a:alphaModFix/>
          </a:blip>
          <a:stretch>
            <a:fillRect/>
          </a:stretch>
        </p:blipFill>
        <p:spPr>
          <a:xfrm>
            <a:off x="8180654" y="1033113"/>
            <a:ext cx="464490" cy="426632"/>
          </a:xfrm>
          <a:prstGeom prst="rect">
            <a:avLst/>
          </a:prstGeom>
          <a:noFill/>
          <a:ln>
            <a:noFill/>
          </a:ln>
          <a:effectLst>
            <a:outerShdw blurRad="414338" rotWithShape="0" algn="bl" dir="5400000" dist="19050">
              <a:srgbClr val="000000">
                <a:alpha val="85000"/>
              </a:srgbClr>
            </a:outerShdw>
          </a:effectLst>
        </p:spPr>
      </p:pic>
      <p:cxnSp>
        <p:nvCxnSpPr>
          <p:cNvPr id="489" name="Google Shape;489;p44"/>
          <p:cNvCxnSpPr>
            <a:stCxn id="486" idx="2"/>
            <a:endCxn id="490" idx="0"/>
          </p:cNvCxnSpPr>
          <p:nvPr/>
        </p:nvCxnSpPr>
        <p:spPr>
          <a:xfrm>
            <a:off x="7109229" y="1436256"/>
            <a:ext cx="42000" cy="333900"/>
          </a:xfrm>
          <a:prstGeom prst="straightConnector1">
            <a:avLst/>
          </a:prstGeom>
          <a:noFill/>
          <a:ln cap="flat" cmpd="sng" w="38100">
            <a:solidFill>
              <a:srgbClr val="6AA84F"/>
            </a:solidFill>
            <a:prstDash val="solid"/>
            <a:round/>
            <a:headEnd len="med" w="med" type="none"/>
            <a:tailEnd len="med" w="med" type="none"/>
          </a:ln>
        </p:spPr>
      </p:cxnSp>
      <p:cxnSp>
        <p:nvCxnSpPr>
          <p:cNvPr id="491" name="Google Shape;491;p44"/>
          <p:cNvCxnSpPr/>
          <p:nvPr/>
        </p:nvCxnSpPr>
        <p:spPr>
          <a:xfrm>
            <a:off x="7729553" y="1436256"/>
            <a:ext cx="6000" cy="333900"/>
          </a:xfrm>
          <a:prstGeom prst="straightConnector1">
            <a:avLst/>
          </a:prstGeom>
          <a:noFill/>
          <a:ln cap="flat" cmpd="sng" w="38100">
            <a:solidFill>
              <a:srgbClr val="6AA84F"/>
            </a:solidFill>
            <a:prstDash val="solid"/>
            <a:round/>
            <a:headEnd len="med" w="med" type="none"/>
            <a:tailEnd len="med" w="med" type="none"/>
          </a:ln>
        </p:spPr>
      </p:cxnSp>
      <p:cxnSp>
        <p:nvCxnSpPr>
          <p:cNvPr id="492" name="Google Shape;492;p44"/>
          <p:cNvCxnSpPr>
            <a:stCxn id="488" idx="2"/>
          </p:cNvCxnSpPr>
          <p:nvPr/>
        </p:nvCxnSpPr>
        <p:spPr>
          <a:xfrm flipH="1">
            <a:off x="8410499" y="1459745"/>
            <a:ext cx="2400" cy="330000"/>
          </a:xfrm>
          <a:prstGeom prst="straightConnector1">
            <a:avLst/>
          </a:prstGeom>
          <a:noFill/>
          <a:ln cap="flat" cmpd="sng" w="38100">
            <a:solidFill>
              <a:srgbClr val="6AA84F"/>
            </a:solidFill>
            <a:prstDash val="solid"/>
            <a:round/>
            <a:headEnd len="med" w="med" type="none"/>
            <a:tailEnd len="med" w="med" type="none"/>
          </a:ln>
        </p:spPr>
      </p:cxnSp>
      <p:pic>
        <p:nvPicPr>
          <p:cNvPr id="493" name="Google Shape;493;p44"/>
          <p:cNvPicPr preferRelativeResize="0"/>
          <p:nvPr/>
        </p:nvPicPr>
        <p:blipFill>
          <a:blip r:embed="rId6">
            <a:alphaModFix/>
          </a:blip>
          <a:stretch>
            <a:fillRect/>
          </a:stretch>
        </p:blipFill>
        <p:spPr>
          <a:xfrm>
            <a:off x="8068050" y="1770209"/>
            <a:ext cx="534495" cy="296492"/>
          </a:xfrm>
          <a:prstGeom prst="rect">
            <a:avLst/>
          </a:prstGeom>
          <a:noFill/>
          <a:ln>
            <a:noFill/>
          </a:ln>
        </p:spPr>
      </p:pic>
      <p:cxnSp>
        <p:nvCxnSpPr>
          <p:cNvPr id="494" name="Google Shape;494;p44"/>
          <p:cNvCxnSpPr/>
          <p:nvPr/>
        </p:nvCxnSpPr>
        <p:spPr>
          <a:xfrm flipH="1">
            <a:off x="8060780" y="2066701"/>
            <a:ext cx="217500" cy="376800"/>
          </a:xfrm>
          <a:prstGeom prst="straightConnector1">
            <a:avLst/>
          </a:prstGeom>
          <a:noFill/>
          <a:ln cap="flat" cmpd="sng" w="38100">
            <a:solidFill>
              <a:srgbClr val="6AA84F"/>
            </a:solidFill>
            <a:prstDash val="solid"/>
            <a:round/>
            <a:headEnd len="med" w="med" type="none"/>
            <a:tailEnd len="med" w="med" type="none"/>
          </a:ln>
        </p:spPr>
      </p:cxnSp>
      <p:pic>
        <p:nvPicPr>
          <p:cNvPr id="495" name="Google Shape;495;p44"/>
          <p:cNvPicPr preferRelativeResize="0"/>
          <p:nvPr/>
        </p:nvPicPr>
        <p:blipFill>
          <a:blip r:embed="rId6">
            <a:alphaModFix/>
          </a:blip>
          <a:stretch>
            <a:fillRect/>
          </a:stretch>
        </p:blipFill>
        <p:spPr>
          <a:xfrm>
            <a:off x="7465316" y="1770209"/>
            <a:ext cx="534495" cy="296492"/>
          </a:xfrm>
          <a:prstGeom prst="rect">
            <a:avLst/>
          </a:prstGeom>
          <a:noFill/>
          <a:ln>
            <a:noFill/>
          </a:ln>
        </p:spPr>
      </p:pic>
      <p:pic>
        <p:nvPicPr>
          <p:cNvPr id="490" name="Google Shape;490;p44"/>
          <p:cNvPicPr preferRelativeResize="0"/>
          <p:nvPr/>
        </p:nvPicPr>
        <p:blipFill>
          <a:blip r:embed="rId6">
            <a:alphaModFix/>
          </a:blip>
          <a:stretch>
            <a:fillRect/>
          </a:stretch>
        </p:blipFill>
        <p:spPr>
          <a:xfrm>
            <a:off x="6884131" y="1770209"/>
            <a:ext cx="534495" cy="296492"/>
          </a:xfrm>
          <a:prstGeom prst="rect">
            <a:avLst/>
          </a:prstGeom>
          <a:noFill/>
          <a:ln>
            <a:noFill/>
          </a:ln>
        </p:spPr>
      </p:pic>
      <p:cxnSp>
        <p:nvCxnSpPr>
          <p:cNvPr id="496" name="Google Shape;496;p44"/>
          <p:cNvCxnSpPr/>
          <p:nvPr/>
        </p:nvCxnSpPr>
        <p:spPr>
          <a:xfrm>
            <a:off x="7125878" y="2079375"/>
            <a:ext cx="175200" cy="346500"/>
          </a:xfrm>
          <a:prstGeom prst="straightConnector1">
            <a:avLst/>
          </a:prstGeom>
          <a:noFill/>
          <a:ln cap="flat" cmpd="sng" w="38100">
            <a:solidFill>
              <a:srgbClr val="6AA84F"/>
            </a:solidFill>
            <a:prstDash val="solid"/>
            <a:round/>
            <a:headEnd len="med" w="med" type="none"/>
            <a:tailEnd len="med" w="med" type="none"/>
          </a:ln>
        </p:spPr>
      </p:cxnSp>
      <p:cxnSp>
        <p:nvCxnSpPr>
          <p:cNvPr id="497" name="Google Shape;497;p44"/>
          <p:cNvCxnSpPr>
            <a:endCxn id="484" idx="0"/>
          </p:cNvCxnSpPr>
          <p:nvPr/>
        </p:nvCxnSpPr>
        <p:spPr>
          <a:xfrm>
            <a:off x="7720266" y="2085627"/>
            <a:ext cx="12300" cy="352800"/>
          </a:xfrm>
          <a:prstGeom prst="straightConnector1">
            <a:avLst/>
          </a:prstGeom>
          <a:noFill/>
          <a:ln cap="flat" cmpd="sng" w="38100">
            <a:solidFill>
              <a:srgbClr val="6AA84F"/>
            </a:solidFill>
            <a:prstDash val="solid"/>
            <a:round/>
            <a:headEnd len="med" w="med" type="none"/>
            <a:tailEnd len="med" w="med" type="none"/>
          </a:ln>
        </p:spPr>
      </p:cxnSp>
      <p:sp>
        <p:nvSpPr>
          <p:cNvPr id="498" name="Google Shape;498;p44"/>
          <p:cNvSpPr/>
          <p:nvPr/>
        </p:nvSpPr>
        <p:spPr>
          <a:xfrm>
            <a:off x="6391075" y="2224063"/>
            <a:ext cx="444300" cy="256200"/>
          </a:xfrm>
          <a:prstGeom prst="snip1Rect">
            <a:avLst>
              <a:gd fmla="val 16667" name="adj"/>
            </a:avLst>
          </a:prstGeom>
          <a:solidFill>
            <a:srgbClr val="8FC3EA">
              <a:alpha val="21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p>
        </p:txBody>
      </p:sp>
      <p:sp>
        <p:nvSpPr>
          <p:cNvPr id="482" name="Google Shape;482;p44"/>
          <p:cNvSpPr txBox="1"/>
          <p:nvPr/>
        </p:nvSpPr>
        <p:spPr>
          <a:xfrm>
            <a:off x="6391075" y="2188544"/>
            <a:ext cx="444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
                <a:solidFill>
                  <a:schemeClr val="dk1"/>
                </a:solidFill>
              </a:rPr>
              <a:t>Knowledge</a:t>
            </a:r>
            <a:endParaRPr sz="400">
              <a:solidFill>
                <a:schemeClr val="dk1"/>
              </a:solidFill>
            </a:endParaRPr>
          </a:p>
          <a:p>
            <a:pPr indent="0" lvl="0" marL="0" rtl="0" algn="ctr">
              <a:spcBef>
                <a:spcPts val="0"/>
              </a:spcBef>
              <a:spcAft>
                <a:spcPts val="0"/>
              </a:spcAft>
              <a:buNone/>
            </a:pPr>
            <a:r>
              <a:rPr lang="en" sz="400">
                <a:solidFill>
                  <a:schemeClr val="dk1"/>
                </a:solidFill>
              </a:rPr>
              <a:t>Graph</a:t>
            </a:r>
            <a:endParaRPr sz="400">
              <a:solidFill>
                <a:schemeClr val="dk1"/>
              </a:solidFill>
            </a:endParaRPr>
          </a:p>
        </p:txBody>
      </p:sp>
      <p:cxnSp>
        <p:nvCxnSpPr>
          <p:cNvPr id="499" name="Google Shape;499;p44"/>
          <p:cNvCxnSpPr/>
          <p:nvPr/>
        </p:nvCxnSpPr>
        <p:spPr>
          <a:xfrm flipH="1">
            <a:off x="6544582" y="1451830"/>
            <a:ext cx="332400" cy="761400"/>
          </a:xfrm>
          <a:prstGeom prst="straightConnector1">
            <a:avLst/>
          </a:prstGeom>
          <a:noFill/>
          <a:ln cap="flat" cmpd="sng" w="38100">
            <a:solidFill>
              <a:srgbClr val="6AA84F"/>
            </a:solidFill>
            <a:prstDash val="solid"/>
            <a:round/>
            <a:headEnd len="med" w="med" type="none"/>
            <a:tailEnd len="med" w="med" type="none"/>
          </a:ln>
        </p:spPr>
      </p:cxnSp>
      <p:cxnSp>
        <p:nvCxnSpPr>
          <p:cNvPr id="500" name="Google Shape;500;p44"/>
          <p:cNvCxnSpPr/>
          <p:nvPr/>
        </p:nvCxnSpPr>
        <p:spPr>
          <a:xfrm flipH="1">
            <a:off x="6700394" y="2077794"/>
            <a:ext cx="165900" cy="135600"/>
          </a:xfrm>
          <a:prstGeom prst="straightConnector1">
            <a:avLst/>
          </a:prstGeom>
          <a:noFill/>
          <a:ln cap="flat" cmpd="sng" w="38100">
            <a:solidFill>
              <a:srgbClr val="6AA84F"/>
            </a:solidFill>
            <a:prstDash val="solid"/>
            <a:round/>
            <a:headEnd len="med" w="med" type="none"/>
            <a:tailEnd len="med" w="med" type="none"/>
          </a:ln>
        </p:spPr>
      </p:cxnSp>
      <p:cxnSp>
        <p:nvCxnSpPr>
          <p:cNvPr id="501" name="Google Shape;501;p44"/>
          <p:cNvCxnSpPr>
            <a:endCxn id="482" idx="3"/>
          </p:cNvCxnSpPr>
          <p:nvPr/>
        </p:nvCxnSpPr>
        <p:spPr>
          <a:xfrm flipH="1">
            <a:off x="6835375" y="2085644"/>
            <a:ext cx="713700" cy="256800"/>
          </a:xfrm>
          <a:prstGeom prst="straightConnector1">
            <a:avLst/>
          </a:prstGeom>
          <a:noFill/>
          <a:ln cap="flat" cmpd="sng" w="38100">
            <a:solidFill>
              <a:srgbClr val="6AA84F"/>
            </a:solidFill>
            <a:prstDash val="solid"/>
            <a:round/>
            <a:headEnd len="med" w="med" type="none"/>
            <a:tailEnd len="med" w="med" type="none"/>
          </a:ln>
        </p:spPr>
      </p:cxnSp>
      <p:cxnSp>
        <p:nvCxnSpPr>
          <p:cNvPr id="502" name="Google Shape;502;p44"/>
          <p:cNvCxnSpPr>
            <a:endCxn id="482" idx="3"/>
          </p:cNvCxnSpPr>
          <p:nvPr/>
        </p:nvCxnSpPr>
        <p:spPr>
          <a:xfrm flipH="1">
            <a:off x="6835375" y="2070044"/>
            <a:ext cx="1281600" cy="272400"/>
          </a:xfrm>
          <a:prstGeom prst="straightConnector1">
            <a:avLst/>
          </a:prstGeom>
          <a:noFill/>
          <a:ln cap="flat" cmpd="sng" w="38100">
            <a:solidFill>
              <a:srgbClr val="6AA84F"/>
            </a:solidFill>
            <a:prstDash val="solid"/>
            <a:round/>
            <a:headEnd len="med" w="med" type="none"/>
            <a:tailEnd len="med" w="med" type="none"/>
          </a:ln>
        </p:spPr>
      </p:cxnSp>
      <p:cxnSp>
        <p:nvCxnSpPr>
          <p:cNvPr id="503" name="Google Shape;503;p44"/>
          <p:cNvCxnSpPr/>
          <p:nvPr/>
        </p:nvCxnSpPr>
        <p:spPr>
          <a:xfrm flipH="1" rot="10800000">
            <a:off x="4955200" y="2411938"/>
            <a:ext cx="974100" cy="900"/>
          </a:xfrm>
          <a:prstGeom prst="straightConnector1">
            <a:avLst/>
          </a:prstGeom>
          <a:noFill/>
          <a:ln cap="flat" cmpd="sng" w="76200">
            <a:solidFill>
              <a:schemeClr val="dk2"/>
            </a:solidFill>
            <a:prstDash val="solid"/>
            <a:round/>
            <a:headEnd len="med" w="med" type="none"/>
            <a:tailEnd len="med" w="med" type="triangle"/>
          </a:ln>
        </p:spPr>
      </p:cxnSp>
      <p:sp>
        <p:nvSpPr>
          <p:cNvPr id="504" name="Google Shape;504;p44"/>
          <p:cNvSpPr/>
          <p:nvPr/>
        </p:nvSpPr>
        <p:spPr>
          <a:xfrm>
            <a:off x="-61700" y="4435500"/>
            <a:ext cx="2380800" cy="708000"/>
          </a:xfrm>
          <a:prstGeom prst="rect">
            <a:avLst/>
          </a:prstGeom>
          <a:solidFill>
            <a:srgbClr val="16FF16">
              <a:alpha val="195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44"/>
          <p:cNvSpPr txBox="1"/>
          <p:nvPr/>
        </p:nvSpPr>
        <p:spPr>
          <a:xfrm>
            <a:off x="2583350" y="116150"/>
            <a:ext cx="316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u="sng">
                <a:solidFill>
                  <a:schemeClr val="dk2"/>
                </a:solidFill>
              </a:rPr>
              <a:t>2</a:t>
            </a:r>
            <a:r>
              <a:rPr b="1" i="1" lang="en" sz="1800" u="sng">
                <a:solidFill>
                  <a:schemeClr val="dk2"/>
                </a:solidFill>
              </a:rPr>
              <a:t>. Customization / Fitting</a:t>
            </a:r>
            <a:endParaRPr b="1" i="1" sz="1800" u="sng">
              <a:solidFill>
                <a:schemeClr val="dk2"/>
              </a:solidFill>
            </a:endParaRPr>
          </a:p>
        </p:txBody>
      </p:sp>
      <p:sp>
        <p:nvSpPr>
          <p:cNvPr id="506" name="Google Shape;506;p44"/>
          <p:cNvSpPr txBox="1"/>
          <p:nvPr/>
        </p:nvSpPr>
        <p:spPr>
          <a:xfrm>
            <a:off x="6054750" y="29075"/>
            <a:ext cx="3168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u="sng">
                <a:solidFill>
                  <a:schemeClr val="dk2"/>
                </a:solidFill>
              </a:rPr>
              <a:t>3</a:t>
            </a:r>
            <a:r>
              <a:rPr b="1" i="1" lang="en" sz="1800" u="sng">
                <a:solidFill>
                  <a:schemeClr val="dk2"/>
                </a:solidFill>
              </a:rPr>
              <a:t>. Simulation / Analysis / Interface / Dashboards</a:t>
            </a:r>
            <a:endParaRPr b="1" i="1" sz="1800" u="sng">
              <a:solidFill>
                <a:schemeClr val="dk2"/>
              </a:solidFill>
            </a:endParaRPr>
          </a:p>
        </p:txBody>
      </p:sp>
      <p:pic>
        <p:nvPicPr>
          <p:cNvPr id="507" name="Google Shape;507;p44"/>
          <p:cNvPicPr preferRelativeResize="0"/>
          <p:nvPr/>
        </p:nvPicPr>
        <p:blipFill>
          <a:blip r:embed="rId7">
            <a:alphaModFix/>
          </a:blip>
          <a:stretch>
            <a:fillRect/>
          </a:stretch>
        </p:blipFill>
        <p:spPr>
          <a:xfrm>
            <a:off x="5795997" y="3692010"/>
            <a:ext cx="1545478" cy="604675"/>
          </a:xfrm>
          <a:prstGeom prst="rect">
            <a:avLst/>
          </a:prstGeom>
          <a:noFill/>
          <a:ln>
            <a:noFill/>
          </a:ln>
        </p:spPr>
      </p:pic>
      <p:pic>
        <p:nvPicPr>
          <p:cNvPr id="508" name="Google Shape;508;p44"/>
          <p:cNvPicPr preferRelativeResize="0"/>
          <p:nvPr/>
        </p:nvPicPr>
        <p:blipFill>
          <a:blip r:embed="rId8">
            <a:alphaModFix/>
          </a:blip>
          <a:stretch>
            <a:fillRect/>
          </a:stretch>
        </p:blipFill>
        <p:spPr>
          <a:xfrm>
            <a:off x="6206159" y="2623019"/>
            <a:ext cx="640403" cy="393600"/>
          </a:xfrm>
          <a:prstGeom prst="rect">
            <a:avLst/>
          </a:prstGeom>
          <a:noFill/>
          <a:ln>
            <a:noFill/>
          </a:ln>
        </p:spPr>
      </p:pic>
      <p:pic>
        <p:nvPicPr>
          <p:cNvPr id="509" name="Google Shape;509;p44"/>
          <p:cNvPicPr preferRelativeResize="0"/>
          <p:nvPr/>
        </p:nvPicPr>
        <p:blipFill>
          <a:blip r:embed="rId8">
            <a:alphaModFix/>
          </a:blip>
          <a:stretch>
            <a:fillRect/>
          </a:stretch>
        </p:blipFill>
        <p:spPr>
          <a:xfrm>
            <a:off x="6206159" y="3143294"/>
            <a:ext cx="640403" cy="393600"/>
          </a:xfrm>
          <a:prstGeom prst="rect">
            <a:avLst/>
          </a:prstGeom>
          <a:noFill/>
          <a:ln>
            <a:noFill/>
          </a:ln>
        </p:spPr>
      </p:pic>
      <p:pic>
        <p:nvPicPr>
          <p:cNvPr id="510" name="Google Shape;510;p44"/>
          <p:cNvPicPr preferRelativeResize="0"/>
          <p:nvPr/>
        </p:nvPicPr>
        <p:blipFill>
          <a:blip r:embed="rId9">
            <a:alphaModFix/>
          </a:blip>
          <a:stretch>
            <a:fillRect/>
          </a:stretch>
        </p:blipFill>
        <p:spPr>
          <a:xfrm>
            <a:off x="6572674" y="3879501"/>
            <a:ext cx="1281597" cy="939922"/>
          </a:xfrm>
          <a:prstGeom prst="rect">
            <a:avLst/>
          </a:prstGeom>
          <a:noFill/>
          <a:ln>
            <a:noFill/>
          </a:ln>
        </p:spPr>
      </p:pic>
      <p:pic>
        <p:nvPicPr>
          <p:cNvPr id="511" name="Google Shape;511;p44"/>
          <p:cNvPicPr preferRelativeResize="0"/>
          <p:nvPr/>
        </p:nvPicPr>
        <p:blipFill>
          <a:blip r:embed="rId10">
            <a:alphaModFix/>
          </a:blip>
          <a:stretch>
            <a:fillRect/>
          </a:stretch>
        </p:blipFill>
        <p:spPr>
          <a:xfrm>
            <a:off x="7067826" y="4404611"/>
            <a:ext cx="1471601" cy="5252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Design Considerations &amp; Implementations</a:t>
            </a:r>
            <a:endParaRPr/>
          </a:p>
        </p:txBody>
      </p:sp>
      <p:sp>
        <p:nvSpPr>
          <p:cNvPr id="517" name="Google Shape;517;p45"/>
          <p:cNvSpPr txBox="1"/>
          <p:nvPr>
            <p:ph idx="1" type="body"/>
          </p:nvPr>
        </p:nvSpPr>
        <p:spPr>
          <a:xfrm>
            <a:off x="0" y="320250"/>
            <a:ext cx="9047400" cy="39909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Resource management: </a:t>
            </a:r>
            <a:endParaRPr sz="1200"/>
          </a:p>
          <a:p>
            <a:pPr indent="-304800" lvl="1" marL="914400" rtl="0" algn="l">
              <a:lnSpc>
                <a:spcPct val="100000"/>
              </a:lnSpc>
              <a:spcBef>
                <a:spcPts val="0"/>
              </a:spcBef>
              <a:spcAft>
                <a:spcPts val="0"/>
              </a:spcAft>
              <a:buSzPts val="1200"/>
              <a:buChar char="-"/>
            </a:pPr>
            <a:r>
              <a:rPr lang="en" sz="1200"/>
              <a:t>Just as we can read real data (or generate artificial data) for farmland variables, we can do the same for financial and resource management data, e.g., “finance” and “supply chain” agents who further synchronize with the Biofirm just as do other agents.</a:t>
            </a:r>
            <a:endParaRPr sz="1200"/>
          </a:p>
          <a:p>
            <a:pPr indent="-304800" lvl="0" marL="457200" rtl="0" algn="l">
              <a:lnSpc>
                <a:spcPct val="100000"/>
              </a:lnSpc>
              <a:spcBef>
                <a:spcPts val="0"/>
              </a:spcBef>
              <a:spcAft>
                <a:spcPts val="0"/>
              </a:spcAft>
              <a:buSzPts val="1200"/>
              <a:buChar char="-"/>
            </a:pPr>
            <a:r>
              <a:rPr lang="en" sz="1200"/>
              <a:t>Knowledge graph logics and agent-LLM integration logics: experimentation with algorithmic structured prompting design</a:t>
            </a:r>
            <a:endParaRPr sz="1200"/>
          </a:p>
          <a:p>
            <a:pPr indent="-304800" lvl="0" marL="457200" rtl="0" algn="l">
              <a:lnSpc>
                <a:spcPct val="100000"/>
              </a:lnSpc>
              <a:spcBef>
                <a:spcPts val="0"/>
              </a:spcBef>
              <a:spcAft>
                <a:spcPts val="0"/>
              </a:spcAft>
              <a:buSzPts val="1200"/>
              <a:buChar char="-"/>
            </a:pPr>
            <a:r>
              <a:rPr lang="en" sz="1200"/>
              <a:t>“Hub” development:</a:t>
            </a:r>
            <a:endParaRPr sz="1200"/>
          </a:p>
          <a:p>
            <a:pPr indent="-304800" lvl="1" marL="914400" rtl="0" algn="l">
              <a:lnSpc>
                <a:spcPct val="100000"/>
              </a:lnSpc>
              <a:spcBef>
                <a:spcPts val="0"/>
              </a:spcBef>
              <a:spcAft>
                <a:spcPts val="0"/>
              </a:spcAft>
              <a:buSzPts val="1200"/>
              <a:buChar char="-"/>
            </a:pPr>
            <a:r>
              <a:rPr lang="en" sz="1200"/>
              <a:t>Multiple Biofirms in communication with one another, information/knowledge sharing</a:t>
            </a:r>
            <a:endParaRPr sz="1200"/>
          </a:p>
          <a:p>
            <a:pPr indent="-304800" lvl="0" marL="457200" rtl="0" algn="l">
              <a:lnSpc>
                <a:spcPct val="100000"/>
              </a:lnSpc>
              <a:spcBef>
                <a:spcPts val="0"/>
              </a:spcBef>
              <a:spcAft>
                <a:spcPts val="0"/>
              </a:spcAft>
              <a:buSzPts val="1200"/>
              <a:buChar char="-"/>
            </a:pPr>
            <a:r>
              <a:rPr lang="en" sz="1200"/>
              <a:t>Continuous state space predictions:</a:t>
            </a:r>
            <a:endParaRPr sz="1200"/>
          </a:p>
          <a:p>
            <a:pPr indent="-304800" lvl="1" marL="914400" rtl="0" algn="l">
              <a:lnSpc>
                <a:spcPct val="100000"/>
              </a:lnSpc>
              <a:spcBef>
                <a:spcPts val="0"/>
              </a:spcBef>
              <a:spcAft>
                <a:spcPts val="0"/>
              </a:spcAft>
              <a:buSzPts val="1200"/>
              <a:buChar char="-"/>
            </a:pPr>
            <a:r>
              <a:rPr lang="en" sz="1200"/>
              <a:t>Various means of implementing high-precision values already exist, e.g., we can equip agents with SOTA machine learning models and forecasting tools, and/or continuous state space Active Inference agents who compute values internally (RxInfer).</a:t>
            </a:r>
            <a:endParaRPr sz="1200"/>
          </a:p>
          <a:p>
            <a:pPr indent="-304800" lvl="0" marL="457200" rtl="0" algn="l">
              <a:lnSpc>
                <a:spcPct val="100000"/>
              </a:lnSpc>
              <a:spcBef>
                <a:spcPts val="0"/>
              </a:spcBef>
              <a:spcAft>
                <a:spcPts val="0"/>
              </a:spcAft>
              <a:buSzPts val="1200"/>
              <a:buChar char="-"/>
            </a:pPr>
            <a:r>
              <a:rPr lang="en" sz="1200"/>
              <a:t>Active Data Sampling – more selective “as needed” LLM prompting</a:t>
            </a:r>
            <a:endParaRPr sz="1200"/>
          </a:p>
          <a:p>
            <a:pPr indent="-304800" lvl="0" marL="457200" rtl="0" algn="l">
              <a:lnSpc>
                <a:spcPct val="100000"/>
              </a:lnSpc>
              <a:spcBef>
                <a:spcPts val="0"/>
              </a:spcBef>
              <a:spcAft>
                <a:spcPts val="0"/>
              </a:spcAft>
              <a:buSzPts val="1200"/>
              <a:buChar char="-"/>
            </a:pPr>
            <a:r>
              <a:rPr lang="en" sz="1200"/>
              <a:t>Amortized Inference – accelerating inference via re-using previous computations for scaling</a:t>
            </a:r>
            <a:endParaRPr sz="1200"/>
          </a:p>
          <a:p>
            <a:pPr indent="-304800" lvl="0" marL="457200" rtl="0" algn="l">
              <a:lnSpc>
                <a:spcPct val="100000"/>
              </a:lnSpc>
              <a:spcBef>
                <a:spcPts val="0"/>
              </a:spcBef>
              <a:spcAft>
                <a:spcPts val="0"/>
              </a:spcAft>
              <a:buSzPts val="1200"/>
              <a:buChar char="-"/>
            </a:pPr>
            <a:r>
              <a:rPr lang="en" sz="1200"/>
              <a:t>AgentMaker experimentation – “Watch the world, control your part” (agents who infer states over multiple variables); “Observer” agent for Principal-Agent problem / hierarchical layer; contextualize agent actions (e.g., using knowledge graph to define what “INCREASE” really means in the moment, modifying controllability impact based on other factors, …)</a:t>
            </a:r>
            <a:endParaRPr sz="1200"/>
          </a:p>
          <a:p>
            <a:pPr indent="-304800" lvl="0" marL="457200" rtl="0" algn="l">
              <a:lnSpc>
                <a:spcPct val="100000"/>
              </a:lnSpc>
              <a:spcBef>
                <a:spcPts val="0"/>
              </a:spcBef>
              <a:spcAft>
                <a:spcPts val="0"/>
              </a:spcAft>
              <a:buSzPts val="1200"/>
              <a:buChar char="-"/>
            </a:pPr>
            <a:r>
              <a:rPr lang="en" sz="1200"/>
              <a:t>Value compensation mechanisms:</a:t>
            </a:r>
            <a:endParaRPr sz="1200"/>
          </a:p>
          <a:p>
            <a:pPr indent="-304800" lvl="1" marL="914400" rtl="0" algn="l">
              <a:lnSpc>
                <a:spcPct val="100000"/>
              </a:lnSpc>
              <a:spcBef>
                <a:spcPts val="0"/>
              </a:spcBef>
              <a:spcAft>
                <a:spcPts val="0"/>
              </a:spcAft>
              <a:buSzPts val="1200"/>
              <a:buChar char="-"/>
            </a:pPr>
            <a:r>
              <a:rPr lang="en" sz="1200"/>
              <a:t>Ethical fairness and sustainability, including in terms of value generation, are essential to this project. Agents can be “paid” for their contributions to the firm based on the Shapley values computed from their contributions to reducing free energy (uncertainty, surprise).</a:t>
            </a:r>
            <a:endParaRPr sz="1200"/>
          </a:p>
          <a:p>
            <a:pPr indent="-304800" lvl="0" marL="457200" rtl="0" algn="l">
              <a:lnSpc>
                <a:spcPct val="100000"/>
              </a:lnSpc>
              <a:spcBef>
                <a:spcPts val="0"/>
              </a:spcBef>
              <a:spcAft>
                <a:spcPts val="0"/>
              </a:spcAft>
              <a:buSzPts val="1200"/>
              <a:buChar char="-"/>
            </a:pPr>
            <a:r>
              <a:rPr lang="en" sz="1200" u="sng">
                <a:solidFill>
                  <a:schemeClr val="accent5"/>
                </a:solidFill>
                <a:hlinkClick r:id="rId3">
                  <a:extLst>
                    <a:ext uri="{A12FA001-AC4F-418D-AE19-62706E023703}">
                      <ahyp:hlinkClr val="tx"/>
                    </a:ext>
                  </a:extLst>
                </a:hlinkClick>
              </a:rPr>
              <a:t>RxInfer</a:t>
            </a:r>
            <a:r>
              <a:rPr lang="en" sz="1200"/>
              <a:t> : julia library for discrete or continuous time/space Active Inference agents, reactive framework </a:t>
            </a:r>
            <a:endParaRPr sz="1200"/>
          </a:p>
          <a:p>
            <a:pPr indent="-304800" lvl="0" marL="457200" rtl="0" algn="l">
              <a:lnSpc>
                <a:spcPct val="100000"/>
              </a:lnSpc>
              <a:spcBef>
                <a:spcPts val="0"/>
              </a:spcBef>
              <a:spcAft>
                <a:spcPts val="0"/>
              </a:spcAft>
              <a:buSzPts val="1200"/>
              <a:buChar char="-"/>
            </a:pPr>
            <a:r>
              <a:rPr lang="en" sz="1200" u="sng">
                <a:solidFill>
                  <a:schemeClr val="accent5"/>
                </a:solidFill>
                <a:hlinkClick r:id="rId4">
                  <a:extLst>
                    <a:ext uri="{A12FA001-AC4F-418D-AE19-62706E023703}">
                      <ahyp:hlinkClr val="tx"/>
                    </a:ext>
                  </a:extLst>
                </a:hlinkClick>
              </a:rPr>
              <a:t>RxEnvironments</a:t>
            </a:r>
            <a:r>
              <a:rPr lang="en" sz="1200"/>
              <a:t> : julia library for reactive environments</a:t>
            </a:r>
            <a:endParaRPr sz="1200"/>
          </a:p>
          <a:p>
            <a:pPr indent="-304800" lvl="0" marL="457200" rtl="0" algn="l">
              <a:lnSpc>
                <a:spcPct val="100000"/>
              </a:lnSpc>
              <a:spcBef>
                <a:spcPts val="0"/>
              </a:spcBef>
              <a:spcAft>
                <a:spcPts val="0"/>
              </a:spcAft>
              <a:buSzPts val="1200"/>
              <a:buChar char="-"/>
            </a:pPr>
            <a:r>
              <a:rPr lang="en" sz="1200"/>
              <a:t>Interface/GUI tools for bringing interactivity and dashboards to users</a:t>
            </a:r>
            <a:endParaRPr sz="1200"/>
          </a:p>
          <a:p>
            <a:pPr indent="-304800" lvl="0" marL="457200" rtl="0" algn="l">
              <a:lnSpc>
                <a:spcPct val="100000"/>
              </a:lnSpc>
              <a:spcBef>
                <a:spcPts val="0"/>
              </a:spcBef>
              <a:spcAft>
                <a:spcPts val="0"/>
              </a:spcAft>
              <a:buSzPts val="1200"/>
              <a:buChar char="-"/>
            </a:pPr>
            <a:r>
              <a:rPr lang="en" sz="1200" u="sng"/>
              <a:t>APIs/integrations</a:t>
            </a:r>
            <a:r>
              <a:rPr lang="en" sz="1200"/>
              <a:t> based on use-case (weather APIs, Semantic Scholar/arxiv for paper search, economic and other domain database integration, local/cloud data storage considerations)</a:t>
            </a:r>
            <a:endParaRPr sz="1200"/>
          </a:p>
          <a:p>
            <a:pPr indent="-304800" lvl="0" marL="457200" rtl="0" algn="l">
              <a:lnSpc>
                <a:spcPct val="100000"/>
              </a:lnSpc>
              <a:spcBef>
                <a:spcPts val="0"/>
              </a:spcBef>
              <a:spcAft>
                <a:spcPts val="0"/>
              </a:spcAft>
              <a:buSzPts val="1200"/>
              <a:buChar char="-"/>
            </a:pPr>
            <a:r>
              <a:rPr lang="en" sz="1200" u="sng">
                <a:solidFill>
                  <a:schemeClr val="accent5"/>
                </a:solidFill>
                <a:hlinkClick r:id="rId5">
                  <a:extLst>
                    <a:ext uri="{A12FA001-AC4F-418D-AE19-62706E023703}">
                      <ahyp:hlinkClr val="tx"/>
                    </a:ext>
                  </a:extLst>
                </a:hlinkClick>
              </a:rPr>
              <a:t>HuggingFace</a:t>
            </a:r>
            <a:r>
              <a:rPr lang="en" sz="1200"/>
              <a:t> LLM models for local fine-tuned open-source LLM prompting</a:t>
            </a:r>
            <a:endParaRPr sz="1200"/>
          </a:p>
        </p:txBody>
      </p:sp>
      <p:sp>
        <p:nvSpPr>
          <p:cNvPr id="518" name="Google Shape;51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6"/>
          <p:cNvSpPr txBox="1"/>
          <p:nvPr>
            <p:ph type="title"/>
          </p:nvPr>
        </p:nvSpPr>
        <p:spPr>
          <a:xfrm>
            <a:off x="232900" y="-58825"/>
            <a:ext cx="5961900" cy="44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Biofirm Development &amp; Testing</a:t>
            </a:r>
            <a:endParaRPr/>
          </a:p>
        </p:txBody>
      </p:sp>
      <p:sp>
        <p:nvSpPr>
          <p:cNvPr id="524" name="Google Shape;524;p46"/>
          <p:cNvSpPr txBox="1"/>
          <p:nvPr>
            <p:ph idx="1" type="body"/>
          </p:nvPr>
        </p:nvSpPr>
        <p:spPr>
          <a:xfrm>
            <a:off x="118675" y="308175"/>
            <a:ext cx="91440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Biofirm code development is currently underway with AII President &amp; Co-Founder Daniel Friedman &amp; Institute member Andrew Pashea under guidance and partnership of John H. Clippinger and </a:t>
            </a:r>
            <a:r>
              <a:rPr b="1" i="1" lang="en" sz="1400" u="sng"/>
              <a:t>First Principles First</a:t>
            </a:r>
            <a:r>
              <a:rPr b="1" lang="en" sz="1400"/>
              <a:t> </a:t>
            </a:r>
            <a:r>
              <a:rPr lang="en" sz="1400"/>
              <a:t>(</a:t>
            </a:r>
            <a:r>
              <a:rPr lang="en" sz="1400" u="sng">
                <a:solidFill>
                  <a:schemeClr val="hlink"/>
                </a:solidFill>
                <a:hlinkClick r:id="rId3"/>
              </a:rPr>
              <a:t>FP1.AI</a:t>
            </a:r>
            <a:r>
              <a:rPr lang="en" sz="1400"/>
              <a:t>) in the Active Inference Institute’s central github codebase. </a:t>
            </a:r>
            <a:endParaRPr sz="1400"/>
          </a:p>
          <a:p>
            <a:pPr indent="0" lvl="0" marL="457200" rtl="0" algn="l">
              <a:lnSpc>
                <a:spcPct val="100000"/>
              </a:lnSpc>
              <a:spcBef>
                <a:spcPts val="0"/>
              </a:spcBef>
              <a:spcAft>
                <a:spcPts val="0"/>
              </a:spcAft>
              <a:buNone/>
            </a:pPr>
            <a:r>
              <a:t/>
            </a:r>
            <a:endParaRPr sz="600"/>
          </a:p>
          <a:p>
            <a:pPr indent="-317500" lvl="0" marL="457200" rtl="0" algn="l">
              <a:lnSpc>
                <a:spcPct val="100000"/>
              </a:lnSpc>
              <a:spcBef>
                <a:spcPts val="0"/>
              </a:spcBef>
              <a:spcAft>
                <a:spcPts val="0"/>
              </a:spcAft>
              <a:buSzPts val="1400"/>
              <a:buChar char="-"/>
            </a:pPr>
            <a:r>
              <a:rPr b="1" lang="en" sz="1400" u="sng"/>
              <a:t>Github repository</a:t>
            </a:r>
            <a:r>
              <a:rPr lang="en" sz="1400"/>
              <a:t>: </a:t>
            </a:r>
            <a:r>
              <a:rPr lang="en" sz="1400" u="sng">
                <a:solidFill>
                  <a:schemeClr val="hlink"/>
                </a:solidFill>
                <a:hlinkClick r:id="rId4"/>
              </a:rPr>
              <a:t>https://github.com/ActiveInferenceInstitute/Biofirm</a:t>
            </a:r>
            <a:r>
              <a:rPr lang="en" sz="1400"/>
              <a:t> </a:t>
            </a:r>
            <a:endParaRPr sz="1400"/>
          </a:p>
          <a:p>
            <a:pPr indent="-317500" lvl="0" marL="457200" rtl="0" algn="l">
              <a:lnSpc>
                <a:spcPct val="100000"/>
              </a:lnSpc>
              <a:spcBef>
                <a:spcPts val="0"/>
              </a:spcBef>
              <a:spcAft>
                <a:spcPts val="0"/>
              </a:spcAft>
              <a:buSzPts val="1400"/>
              <a:buChar char="-"/>
            </a:pPr>
            <a:r>
              <a:rPr lang="en" sz="1400"/>
              <a:t>Tool highlights:</a:t>
            </a:r>
            <a:endParaRPr sz="1400"/>
          </a:p>
          <a:p>
            <a:pPr indent="-317500" lvl="1" marL="914400" rtl="0" algn="l">
              <a:lnSpc>
                <a:spcPct val="100000"/>
              </a:lnSpc>
              <a:spcBef>
                <a:spcPts val="0"/>
              </a:spcBef>
              <a:spcAft>
                <a:spcPts val="0"/>
              </a:spcAft>
              <a:buSzPts val="1400"/>
              <a:buChar char="-"/>
            </a:pPr>
            <a:r>
              <a:rPr lang="en" u="sng">
                <a:solidFill>
                  <a:schemeClr val="hlink"/>
                </a:solidFill>
                <a:hlinkClick r:id="rId5"/>
              </a:rPr>
              <a:t>pymdp</a:t>
            </a:r>
            <a:r>
              <a:rPr lang="en"/>
              <a:t> : Python library for constructing/running discrete time/space POMDP Active Inference agents</a:t>
            </a:r>
            <a:endParaRPr/>
          </a:p>
          <a:p>
            <a:pPr indent="-317500" lvl="1" marL="914400" rtl="0" algn="l">
              <a:lnSpc>
                <a:spcPct val="100000"/>
              </a:lnSpc>
              <a:spcBef>
                <a:spcPts val="0"/>
              </a:spcBef>
              <a:spcAft>
                <a:spcPts val="0"/>
              </a:spcAft>
              <a:buSzPts val="1400"/>
              <a:buChar char="-"/>
            </a:pPr>
            <a:r>
              <a:rPr lang="en" u="sng">
                <a:solidFill>
                  <a:schemeClr val="hlink"/>
                </a:solidFill>
                <a:hlinkClick r:id="rId6"/>
              </a:rPr>
              <a:t>OpenAI API</a:t>
            </a:r>
            <a:r>
              <a:rPr lang="en"/>
              <a:t> : API for choosing and prompting a wide array of SOTA LLMs</a:t>
            </a:r>
            <a:endParaRPr/>
          </a:p>
          <a:p>
            <a:pPr indent="-317500" lvl="1" marL="914400" rtl="0" algn="l">
              <a:lnSpc>
                <a:spcPct val="100000"/>
              </a:lnSpc>
              <a:spcBef>
                <a:spcPts val="0"/>
              </a:spcBef>
              <a:spcAft>
                <a:spcPts val="0"/>
              </a:spcAft>
              <a:buSzPts val="1400"/>
              <a:buChar char="-"/>
            </a:pPr>
            <a:r>
              <a:rPr lang="en" u="sng">
                <a:solidFill>
                  <a:schemeClr val="hlink"/>
                </a:solidFill>
                <a:hlinkClick r:id="rId7"/>
              </a:rPr>
              <a:t>cursor</a:t>
            </a:r>
            <a:r>
              <a:rPr lang="en"/>
              <a:t> : IDE (built on top of VS Code IDE) for editing and generating code via LLM prompting (codebase search)</a:t>
            </a:r>
            <a:endParaRPr sz="1800"/>
          </a:p>
          <a:p>
            <a:pPr indent="-323850" lvl="0" marL="457200" rtl="0" algn="l">
              <a:lnSpc>
                <a:spcPct val="100000"/>
              </a:lnSpc>
              <a:spcBef>
                <a:spcPts val="0"/>
              </a:spcBef>
              <a:spcAft>
                <a:spcPts val="0"/>
              </a:spcAft>
              <a:buSzPts val="1500"/>
              <a:buChar char="-"/>
            </a:pPr>
            <a:r>
              <a:rPr lang="en" sz="1400"/>
              <a:t>Future possibilities</a:t>
            </a:r>
            <a:r>
              <a:rPr lang="en" sz="1500"/>
              <a:t>:</a:t>
            </a:r>
            <a:endParaRPr sz="1500"/>
          </a:p>
          <a:p>
            <a:pPr indent="-317500" lvl="1" marL="914400" rtl="0" algn="l">
              <a:lnSpc>
                <a:spcPct val="100000"/>
              </a:lnSpc>
              <a:spcBef>
                <a:spcPts val="0"/>
              </a:spcBef>
              <a:spcAft>
                <a:spcPts val="0"/>
              </a:spcAft>
              <a:buSzPts val="1400"/>
              <a:buChar char="-"/>
            </a:pPr>
            <a:r>
              <a:rPr lang="en" u="sng">
                <a:solidFill>
                  <a:schemeClr val="hlink"/>
                </a:solidFill>
                <a:hlinkClick r:id="rId8"/>
              </a:rPr>
              <a:t>RxInfer</a:t>
            </a:r>
            <a:r>
              <a:rPr lang="en"/>
              <a:t> : julia library for discrete or continuous time/space ActInf agents, reactive framework </a:t>
            </a:r>
            <a:endParaRPr/>
          </a:p>
          <a:p>
            <a:pPr indent="-317500" lvl="1" marL="914400" rtl="0" algn="l">
              <a:lnSpc>
                <a:spcPct val="100000"/>
              </a:lnSpc>
              <a:spcBef>
                <a:spcPts val="0"/>
              </a:spcBef>
              <a:spcAft>
                <a:spcPts val="0"/>
              </a:spcAft>
              <a:buSzPts val="1400"/>
              <a:buChar char="-"/>
            </a:pPr>
            <a:r>
              <a:rPr lang="en" u="sng">
                <a:solidFill>
                  <a:schemeClr val="hlink"/>
                </a:solidFill>
                <a:hlinkClick r:id="rId9"/>
              </a:rPr>
              <a:t>RxEnvironments</a:t>
            </a:r>
            <a:r>
              <a:rPr lang="en"/>
              <a:t> : julia library for reactive environments</a:t>
            </a:r>
            <a:endParaRPr/>
          </a:p>
          <a:p>
            <a:pPr indent="-317500" lvl="1" marL="914400" rtl="0" algn="l">
              <a:lnSpc>
                <a:spcPct val="100000"/>
              </a:lnSpc>
              <a:spcBef>
                <a:spcPts val="0"/>
              </a:spcBef>
              <a:spcAft>
                <a:spcPts val="0"/>
              </a:spcAft>
              <a:buSzPts val="1400"/>
              <a:buChar char="-"/>
            </a:pPr>
            <a:r>
              <a:rPr lang="en"/>
              <a:t>Interface/GUI tools for bringing interactivity and dashboards to users</a:t>
            </a:r>
            <a:endParaRPr/>
          </a:p>
          <a:p>
            <a:pPr indent="-317500" lvl="1" marL="914400" rtl="0" algn="l">
              <a:lnSpc>
                <a:spcPct val="100000"/>
              </a:lnSpc>
              <a:spcBef>
                <a:spcPts val="0"/>
              </a:spcBef>
              <a:spcAft>
                <a:spcPts val="0"/>
              </a:spcAft>
              <a:buSzPts val="1400"/>
              <a:buChar char="-"/>
            </a:pPr>
            <a:r>
              <a:rPr lang="en" u="sng"/>
              <a:t>APIs/integrations</a:t>
            </a:r>
            <a:r>
              <a:rPr lang="en"/>
              <a:t> based on use-case (weather APIs, Semantic Scholar/arxiv for paper search, economic and other domain database integration, local/cloud data storage considerations)</a:t>
            </a:r>
            <a:endParaRPr/>
          </a:p>
          <a:p>
            <a:pPr indent="-317500" lvl="1" marL="914400" rtl="0" algn="l">
              <a:lnSpc>
                <a:spcPct val="100000"/>
              </a:lnSpc>
              <a:spcBef>
                <a:spcPts val="0"/>
              </a:spcBef>
              <a:spcAft>
                <a:spcPts val="0"/>
              </a:spcAft>
              <a:buSzPts val="1400"/>
              <a:buChar char="-"/>
            </a:pPr>
            <a:r>
              <a:rPr lang="en" u="sng">
                <a:solidFill>
                  <a:schemeClr val="hlink"/>
                </a:solidFill>
                <a:hlinkClick r:id="rId10"/>
              </a:rPr>
              <a:t>HuggingFace</a:t>
            </a:r>
            <a:r>
              <a:rPr lang="en"/>
              <a:t> LLM models for local fine-tuned open-source LLM prompting</a:t>
            </a:r>
            <a:endParaRPr/>
          </a:p>
          <a:p>
            <a:pPr indent="-317500" lvl="1" marL="914400" rtl="0" algn="l">
              <a:lnSpc>
                <a:spcPct val="100000"/>
              </a:lnSpc>
              <a:spcBef>
                <a:spcPts val="0"/>
              </a:spcBef>
              <a:spcAft>
                <a:spcPts val="0"/>
              </a:spcAft>
              <a:buSzPts val="1400"/>
              <a:buChar char="-"/>
            </a:pPr>
            <a:r>
              <a:rPr b="1" lang="en"/>
              <a:t>Integration with work of other researchers/developers in Active Inference</a:t>
            </a:r>
            <a:endParaRPr b="1"/>
          </a:p>
          <a:p>
            <a:pPr indent="-330200" lvl="0" marL="457200" rtl="0" algn="l">
              <a:lnSpc>
                <a:spcPct val="100000"/>
              </a:lnSpc>
              <a:spcBef>
                <a:spcPts val="0"/>
              </a:spcBef>
              <a:spcAft>
                <a:spcPts val="0"/>
              </a:spcAft>
              <a:buSzPts val="1600"/>
              <a:buChar char="-"/>
            </a:pPr>
            <a:r>
              <a:rPr i="1" lang="en" sz="1600" u="sng"/>
              <a:t>Related Institute Projects:</a:t>
            </a:r>
            <a:r>
              <a:rPr i="1" lang="en" sz="1600"/>
              <a:t> Existential Risk / Foresight, FLI Grant, FarmWorks, RxInfer Group, Economic Simulations subgroup</a:t>
            </a:r>
            <a:endParaRPr sz="800"/>
          </a:p>
          <a:p>
            <a:pPr indent="-317500" lvl="0" marL="457200" rtl="0" algn="l">
              <a:lnSpc>
                <a:spcPct val="100000"/>
              </a:lnSpc>
              <a:spcBef>
                <a:spcPts val="0"/>
              </a:spcBef>
              <a:spcAft>
                <a:spcPts val="0"/>
              </a:spcAft>
              <a:buSzPts val="1400"/>
              <a:buChar char="-"/>
            </a:pPr>
            <a:r>
              <a:rPr b="1" lang="en" sz="1400"/>
              <a:t>Recorded livestream updates – Major updates and Code walkthroughs (+ some classic comedy):</a:t>
            </a:r>
            <a:endParaRPr b="1" sz="1400"/>
          </a:p>
          <a:p>
            <a:pPr indent="-304800" lvl="1" marL="914400" rtl="0" algn="l">
              <a:lnSpc>
                <a:spcPct val="100000"/>
              </a:lnSpc>
              <a:spcBef>
                <a:spcPts val="0"/>
              </a:spcBef>
              <a:spcAft>
                <a:spcPts val="0"/>
              </a:spcAft>
              <a:buSzPts val="1200"/>
              <a:buChar char="-"/>
            </a:pPr>
            <a:r>
              <a:rPr lang="en" sz="1200" u="sng">
                <a:solidFill>
                  <a:schemeClr val="hlink"/>
                </a:solidFill>
                <a:hlinkClick r:id="rId11"/>
              </a:rPr>
              <a:t>Active InferAnt Stream 006.1 ~ Towards (Open Source, Active Inference) Bioregional Biofirm Modeling</a:t>
            </a:r>
            <a:endParaRPr sz="1200"/>
          </a:p>
          <a:p>
            <a:pPr indent="-304800" lvl="1" marL="914400" rtl="0" algn="l">
              <a:lnSpc>
                <a:spcPct val="100000"/>
              </a:lnSpc>
              <a:spcBef>
                <a:spcPts val="0"/>
              </a:spcBef>
              <a:spcAft>
                <a:spcPts val="0"/>
              </a:spcAft>
              <a:buSzPts val="1200"/>
              <a:buChar char="-"/>
            </a:pPr>
            <a:r>
              <a:rPr lang="en" sz="1200" u="sng">
                <a:solidFill>
                  <a:schemeClr val="hlink"/>
                </a:solidFill>
                <a:hlinkClick r:id="rId12"/>
              </a:rPr>
              <a:t>Active InferAnt Stream 007.1 ~ AgentMaker for PyMDP for Active Inference Biofirms for Bioregionalism</a:t>
            </a:r>
            <a:endParaRPr sz="1200"/>
          </a:p>
        </p:txBody>
      </p:sp>
      <p:sp>
        <p:nvSpPr>
          <p:cNvPr id="525" name="Google Shape;525;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21525" y="-80500"/>
            <a:ext cx="7669500" cy="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Micro-assumptions about Behavior and Decision-Making</a:t>
            </a:r>
            <a:endParaRPr sz="2020"/>
          </a:p>
        </p:txBody>
      </p:sp>
      <p:sp>
        <p:nvSpPr>
          <p:cNvPr id="77" name="Google Shape;77;p16"/>
          <p:cNvSpPr txBox="1"/>
          <p:nvPr>
            <p:ph idx="1" type="body"/>
          </p:nvPr>
        </p:nvSpPr>
        <p:spPr>
          <a:xfrm>
            <a:off x="0" y="243900"/>
            <a:ext cx="9144000" cy="4655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b="1" lang="en" sz="1493"/>
              <a:t>- </a:t>
            </a:r>
            <a:r>
              <a:rPr b="1" lang="en" sz="1493" u="sng"/>
              <a:t>Homo economicus and utility-maximization: what </a:t>
            </a:r>
            <a:r>
              <a:rPr b="1" i="1" lang="en" sz="1493" u="sng"/>
              <a:t>is </a:t>
            </a:r>
            <a:r>
              <a:rPr b="1" lang="en" sz="1493" u="sng"/>
              <a:t>utility?</a:t>
            </a:r>
            <a:endParaRPr b="1" sz="1493" u="sng"/>
          </a:p>
          <a:p>
            <a:pPr indent="0" lvl="0" marL="0" rtl="0" algn="l">
              <a:lnSpc>
                <a:spcPct val="80000"/>
              </a:lnSpc>
              <a:spcBef>
                <a:spcPts val="0"/>
              </a:spcBef>
              <a:spcAft>
                <a:spcPts val="0"/>
              </a:spcAft>
              <a:buNone/>
            </a:pPr>
            <a:r>
              <a:rPr lang="en" sz="1300"/>
              <a:t>- </a:t>
            </a:r>
            <a:r>
              <a:rPr lang="en" sz="1300"/>
              <a:t>The neoclassical tradition tends to paint humans as utility-maximizers – often criticized for simplicity and claims of “greed”/immorality; Lionel Robbins: unlimited wants and scarce resources as fundamental economic problem</a:t>
            </a:r>
            <a:endParaRPr sz="1300"/>
          </a:p>
          <a:p>
            <a:pPr indent="0" lvl="0" marL="0" rtl="0" algn="l">
              <a:lnSpc>
                <a:spcPct val="80000"/>
              </a:lnSpc>
              <a:spcBef>
                <a:spcPts val="0"/>
              </a:spcBef>
              <a:spcAft>
                <a:spcPts val="0"/>
              </a:spcAft>
              <a:buNone/>
            </a:pPr>
            <a:r>
              <a:rPr lang="en" sz="1300"/>
              <a:t>- </a:t>
            </a:r>
            <a:r>
              <a:rPr lang="en" sz="1300"/>
              <a:t>Yet this assumption has itself been </a:t>
            </a:r>
            <a:r>
              <a:rPr i="1" lang="en" sz="1300"/>
              <a:t>useful </a:t>
            </a:r>
            <a:r>
              <a:rPr lang="en" sz="1300"/>
              <a:t>in the past </a:t>
            </a:r>
            <a:r>
              <a:rPr i="1" lang="en" sz="1300"/>
              <a:t>–</a:t>
            </a:r>
            <a:r>
              <a:rPr lang="en" sz="1300"/>
              <a:t> for agent-based modeling, it is incredibly computationally inexpensive to craft agents who act to maximize a single value. We then must make (and program) a singular assumption about the </a:t>
            </a:r>
            <a:r>
              <a:rPr i="1" lang="en" sz="1300"/>
              <a:t>environment</a:t>
            </a:r>
            <a:r>
              <a:rPr lang="en" sz="1300"/>
              <a:t>, e.g, utility </a:t>
            </a:r>
            <a:r>
              <a:rPr b="1" lang="en" sz="1300"/>
              <a:t>(money, liquidity)</a:t>
            </a:r>
            <a:r>
              <a:rPr lang="en" sz="1300"/>
              <a:t>.</a:t>
            </a:r>
            <a:endParaRPr sz="1300"/>
          </a:p>
          <a:p>
            <a:pPr indent="0" lvl="0" marL="0" rtl="0" algn="l">
              <a:lnSpc>
                <a:spcPct val="80000"/>
              </a:lnSpc>
              <a:spcBef>
                <a:spcPts val="0"/>
              </a:spcBef>
              <a:spcAft>
                <a:spcPts val="0"/>
              </a:spcAft>
              <a:buSzPts val="523"/>
              <a:buNone/>
            </a:pPr>
            <a:r>
              <a:rPr b="1" lang="en" sz="1493"/>
              <a:t>- </a:t>
            </a:r>
            <a:r>
              <a:rPr b="1" lang="en" sz="1493" u="sng"/>
              <a:t>B</a:t>
            </a:r>
            <a:r>
              <a:rPr b="1" lang="en" sz="1493" u="sng"/>
              <a:t>ehavioral Economics/Finance, Psychology and Cognitive Science, Social Theory:</a:t>
            </a:r>
            <a:r>
              <a:rPr b="1" lang="en" sz="1493"/>
              <a:t> </a:t>
            </a:r>
            <a:endParaRPr b="1" sz="1493"/>
          </a:p>
          <a:p>
            <a:pPr indent="0" lvl="0" marL="0" rtl="0" algn="l">
              <a:lnSpc>
                <a:spcPct val="80000"/>
              </a:lnSpc>
              <a:spcBef>
                <a:spcPts val="0"/>
              </a:spcBef>
              <a:spcAft>
                <a:spcPts val="0"/>
              </a:spcAft>
              <a:buNone/>
            </a:pPr>
            <a:r>
              <a:rPr b="1" lang="en" sz="1300"/>
              <a:t>- </a:t>
            </a:r>
            <a:r>
              <a:rPr b="1" lang="en" sz="1300"/>
              <a:t>Speculative, Fast &amp; Slow, Heuristics/Habits</a:t>
            </a:r>
            <a:r>
              <a:rPr lang="en" sz="1300"/>
              <a:t> (John Maynard Keynes, Hyman P. Minsky, Robert J. Shiller and many others on financial market speculation untethered from a “real” economy, infinite regress “I think you think that…”, “narrative economics”, info asymmetry; Kahneman’s </a:t>
            </a:r>
            <a:r>
              <a:rPr i="1" lang="en" sz="1300"/>
              <a:t>Thinking Fast &amp; Slow</a:t>
            </a:r>
            <a:r>
              <a:rPr lang="en" sz="1300"/>
              <a:t>;</a:t>
            </a:r>
            <a:r>
              <a:rPr lang="en" sz="1300"/>
              <a:t> Thaler &amp; Sunstein’s </a:t>
            </a:r>
            <a:r>
              <a:rPr i="1" lang="en" sz="1300"/>
              <a:t>Nudge</a:t>
            </a:r>
            <a:r>
              <a:rPr lang="en" sz="1300"/>
              <a:t>)</a:t>
            </a:r>
            <a:endParaRPr sz="1300"/>
          </a:p>
          <a:p>
            <a:pPr indent="0" lvl="0" marL="0" rtl="0" algn="l">
              <a:lnSpc>
                <a:spcPct val="80000"/>
              </a:lnSpc>
              <a:spcBef>
                <a:spcPts val="0"/>
              </a:spcBef>
              <a:spcAft>
                <a:spcPts val="0"/>
              </a:spcAft>
              <a:buNone/>
            </a:pPr>
            <a:r>
              <a:rPr b="1" lang="en" sz="1300"/>
              <a:t>- </a:t>
            </a:r>
            <a:r>
              <a:rPr b="1" lang="en" sz="1300"/>
              <a:t>Social Emulation, Mimesis, Convergence, Ideology</a:t>
            </a:r>
            <a:r>
              <a:rPr lang="en" sz="1300"/>
              <a:t> (Thorstein Veblen’s </a:t>
            </a:r>
            <a:r>
              <a:rPr i="1" lang="en" sz="1300"/>
              <a:t>Theory of the Leisure Class </a:t>
            </a:r>
            <a:r>
              <a:rPr lang="en" sz="1300"/>
              <a:t>on conspicuously signalling “status” as an end; André Orléan &amp; Michel Aglietta on “money” / currency as at once a means of exchange, store of value, and social institution upon which individuals converge to gain access to commodities and social belonging; Louis Althusser on state/law &amp; ideological/physical coercion to be a producer/citizen/subject)</a:t>
            </a:r>
            <a:endParaRPr sz="1300"/>
          </a:p>
          <a:p>
            <a:pPr indent="0" lvl="0" marL="0" rtl="0" algn="l">
              <a:lnSpc>
                <a:spcPct val="80000"/>
              </a:lnSpc>
              <a:spcBef>
                <a:spcPts val="0"/>
              </a:spcBef>
              <a:spcAft>
                <a:spcPts val="0"/>
              </a:spcAft>
              <a:buNone/>
            </a:pPr>
            <a:r>
              <a:rPr b="1" lang="en" sz="1300"/>
              <a:t>- </a:t>
            </a:r>
            <a:r>
              <a:rPr b="1" lang="en" sz="1300"/>
              <a:t>Pragmatism, Embeddedness</a:t>
            </a:r>
            <a:r>
              <a:rPr lang="en" sz="1300"/>
              <a:t> (John Dewey on forward-looking individuals, pragmatic/contextual ethics &amp; revising </a:t>
            </a:r>
            <a:r>
              <a:rPr lang="en" sz="1300"/>
              <a:t>beliefs in light of scientific discovery; Karl Polanyi on economic activity being embedded in society, trust)</a:t>
            </a:r>
            <a:endParaRPr sz="1300"/>
          </a:p>
          <a:p>
            <a:pPr indent="0" lvl="0" marL="0" rtl="0" algn="l">
              <a:lnSpc>
                <a:spcPct val="80000"/>
              </a:lnSpc>
              <a:spcBef>
                <a:spcPts val="0"/>
              </a:spcBef>
              <a:spcAft>
                <a:spcPts val="0"/>
              </a:spcAft>
              <a:buSzPts val="523"/>
              <a:buNone/>
            </a:pPr>
            <a:r>
              <a:rPr b="1" lang="en" sz="1493"/>
              <a:t>- </a:t>
            </a:r>
            <a:r>
              <a:rPr b="1" lang="en" sz="1493" u="sng"/>
              <a:t>Neuroscience, Biology, Physics:</a:t>
            </a:r>
            <a:endParaRPr b="1" sz="1493" u="sng"/>
          </a:p>
          <a:p>
            <a:pPr indent="0" lvl="0" marL="0" rtl="0" algn="l">
              <a:lnSpc>
                <a:spcPct val="80000"/>
              </a:lnSpc>
              <a:spcBef>
                <a:spcPts val="0"/>
              </a:spcBef>
              <a:spcAft>
                <a:spcPts val="0"/>
              </a:spcAft>
              <a:buNone/>
            </a:pPr>
            <a:r>
              <a:rPr b="1" lang="en" sz="1400"/>
              <a:t>- Inherent </a:t>
            </a:r>
            <a:r>
              <a:rPr b="1" lang="en" sz="1400"/>
              <a:t>minimization of uncertainty and update beliefs</a:t>
            </a:r>
            <a:r>
              <a:rPr lang="en" sz="1400"/>
              <a:t>, e.g., predictive processing theories, Bayesian Brain Hypothesis, Hebbian/associative learning</a:t>
            </a:r>
            <a:endParaRPr sz="1400"/>
          </a:p>
          <a:p>
            <a:pPr indent="0" lvl="0" marL="0" rtl="0" algn="l">
              <a:lnSpc>
                <a:spcPct val="80000"/>
              </a:lnSpc>
              <a:spcBef>
                <a:spcPts val="0"/>
              </a:spcBef>
              <a:spcAft>
                <a:spcPts val="0"/>
              </a:spcAft>
              <a:buNone/>
            </a:pPr>
            <a:r>
              <a:rPr b="1" lang="en" sz="1400"/>
              <a:t>- </a:t>
            </a:r>
            <a:r>
              <a:rPr b="1" lang="en" sz="1400"/>
              <a:t>Homeostasis and Allostasis (planning for homeostasis)</a:t>
            </a:r>
            <a:r>
              <a:rPr lang="en" sz="1400"/>
              <a:t>, physiological/neurobiological need fulfillment; unconscious processes (blood/oxygen flow regulation), preventative actions, forward-looking decisions and inference, </a:t>
            </a:r>
            <a:r>
              <a:rPr lang="en" sz="1400"/>
              <a:t>habits for need fulfillment while minimizing expenditure</a:t>
            </a:r>
            <a:endParaRPr sz="1400"/>
          </a:p>
          <a:p>
            <a:pPr indent="0" lvl="0" marL="0" rtl="0" algn="l">
              <a:lnSpc>
                <a:spcPct val="80000"/>
              </a:lnSpc>
              <a:spcBef>
                <a:spcPts val="0"/>
              </a:spcBef>
              <a:spcAft>
                <a:spcPts val="0"/>
              </a:spcAft>
              <a:buNone/>
            </a:pPr>
            <a:r>
              <a:rPr b="1" lang="en" sz="1400"/>
              <a:t>- Cybernetics, Embedded cognition, </a:t>
            </a:r>
            <a:r>
              <a:rPr lang="en" sz="1400"/>
              <a:t>behavior &amp; intelligence arising from interactions between brain, body, environment (not outside-in), mortal computation</a:t>
            </a:r>
            <a:endParaRPr sz="1400"/>
          </a:p>
          <a:p>
            <a:pPr indent="0" lvl="0" marL="0" rtl="0" algn="l">
              <a:lnSpc>
                <a:spcPct val="80000"/>
              </a:lnSpc>
              <a:spcBef>
                <a:spcPts val="0"/>
              </a:spcBef>
              <a:spcAft>
                <a:spcPts val="0"/>
              </a:spcAft>
              <a:buNone/>
            </a:pPr>
            <a:r>
              <a:rPr b="1" lang="en" sz="1400"/>
              <a:t>- Collaboration and imitation, </a:t>
            </a:r>
            <a:r>
              <a:rPr lang="en" sz="1400"/>
              <a:t>mirror neurons, intergenerational teaching and emulation</a:t>
            </a:r>
            <a:endParaRPr sz="1400"/>
          </a:p>
          <a:p>
            <a:pPr indent="0" lvl="0" marL="0" rtl="0" algn="l">
              <a:lnSpc>
                <a:spcPct val="80000"/>
              </a:lnSpc>
              <a:spcBef>
                <a:spcPts val="0"/>
              </a:spcBef>
              <a:spcAft>
                <a:spcPts val="0"/>
              </a:spcAft>
              <a:buNone/>
            </a:pPr>
            <a:r>
              <a:rPr b="1" lang="en" sz="1400"/>
              <a:t>- Computational neuroscience/psychiatry/modelling,</a:t>
            </a:r>
            <a:r>
              <a:rPr lang="en" sz="1400"/>
              <a:t> of </a:t>
            </a:r>
            <a:r>
              <a:rPr i="1" lang="en" sz="1400"/>
              <a:t>internal</a:t>
            </a:r>
            <a:r>
              <a:rPr lang="en" sz="1400"/>
              <a:t> dynamics (e.g., time-series, causal inference, neuroimaging spectral analyses correlated with behaviors, reinforcement learning &amp; agent modelling)</a:t>
            </a:r>
            <a:endParaRPr sz="1400"/>
          </a:p>
          <a:p>
            <a:pPr indent="0" lvl="0" marL="0" rtl="0" algn="l">
              <a:lnSpc>
                <a:spcPct val="80000"/>
              </a:lnSpc>
              <a:spcBef>
                <a:spcPts val="0"/>
              </a:spcBef>
              <a:spcAft>
                <a:spcPts val="0"/>
              </a:spcAft>
              <a:buNone/>
            </a:pPr>
            <a:r>
              <a:rPr b="1" lang="en" sz="1400"/>
              <a:t>- </a:t>
            </a:r>
            <a:r>
              <a:rPr b="1" lang="en" sz="1400"/>
              <a:t>Hamiltonian Principle of Least Action</a:t>
            </a:r>
            <a:r>
              <a:rPr lang="en" sz="1400"/>
              <a:t> – figuratively, what is the “easiest” path from one state to another</a:t>
            </a:r>
            <a:endParaRPr sz="1400"/>
          </a:p>
          <a:p>
            <a:pPr indent="0" lvl="0" marL="0" rtl="0" algn="l">
              <a:lnSpc>
                <a:spcPct val="80000"/>
              </a:lnSpc>
              <a:spcBef>
                <a:spcPts val="0"/>
              </a:spcBef>
              <a:spcAft>
                <a:spcPts val="0"/>
              </a:spcAft>
              <a:buSzPts val="523"/>
              <a:buNone/>
            </a:pPr>
            <a:r>
              <a:rPr lang="en" sz="1400"/>
              <a:t>- </a:t>
            </a:r>
            <a:endParaRPr sz="1400"/>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1667436" y="4454350"/>
            <a:ext cx="5809125" cy="483500"/>
          </a:xfrm>
          <a:prstGeom prst="rect">
            <a:avLst/>
          </a:prstGeom>
          <a:noFill/>
          <a:ln>
            <a:noFill/>
          </a:ln>
        </p:spPr>
      </p:pic>
      <p:sp>
        <p:nvSpPr>
          <p:cNvPr id="84" name="Google Shape;84;p17"/>
          <p:cNvSpPr txBox="1"/>
          <p:nvPr>
            <p:ph type="title"/>
          </p:nvPr>
        </p:nvSpPr>
        <p:spPr>
          <a:xfrm>
            <a:off x="185350" y="0"/>
            <a:ext cx="76806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Micro-assumptions about Behavior and Decision-Making</a:t>
            </a:r>
            <a:endParaRPr sz="2020"/>
          </a:p>
        </p:txBody>
      </p:sp>
      <p:sp>
        <p:nvSpPr>
          <p:cNvPr id="85" name="Google Shape;85;p17"/>
          <p:cNvSpPr txBox="1"/>
          <p:nvPr>
            <p:ph idx="1" type="body"/>
          </p:nvPr>
        </p:nvSpPr>
        <p:spPr>
          <a:xfrm>
            <a:off x="-42700" y="376750"/>
            <a:ext cx="9144000" cy="46557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Clr>
                <a:schemeClr val="dk1"/>
              </a:buClr>
              <a:buSzPct val="51529"/>
              <a:buFont typeface="Arial"/>
              <a:buNone/>
            </a:pPr>
            <a:r>
              <a:rPr b="1" lang="en" sz="2134" u="sng"/>
              <a:t>Homo economicus revised?</a:t>
            </a:r>
            <a:endParaRPr b="1" sz="2134" u="sng"/>
          </a:p>
          <a:p>
            <a:pPr indent="-322580" lvl="1" marL="914400" rtl="0" algn="l">
              <a:lnSpc>
                <a:spcPct val="100000"/>
              </a:lnSpc>
              <a:spcBef>
                <a:spcPts val="0"/>
              </a:spcBef>
              <a:spcAft>
                <a:spcPts val="0"/>
              </a:spcAft>
              <a:buSzPct val="100000"/>
              <a:buChar char="-"/>
            </a:pPr>
            <a:r>
              <a:rPr lang="en" sz="1600"/>
              <a:t>Liquidity as means for all commodities – </a:t>
            </a:r>
            <a:r>
              <a:rPr i="1" lang="en" sz="1600"/>
              <a:t>food, necessities for homeostasis/allostasis, physiological relief</a:t>
            </a:r>
            <a:r>
              <a:rPr lang="en" sz="1600"/>
              <a:t> – (at least in a market economy, fungibility of things, etc.)</a:t>
            </a:r>
            <a:endParaRPr sz="1600"/>
          </a:p>
          <a:p>
            <a:pPr indent="-322580" lvl="1" marL="914400" rtl="0" algn="l">
              <a:lnSpc>
                <a:spcPct val="100000"/>
              </a:lnSpc>
              <a:spcBef>
                <a:spcPts val="0"/>
              </a:spcBef>
              <a:spcAft>
                <a:spcPts val="0"/>
              </a:spcAft>
              <a:buSzPct val="100000"/>
              <a:buChar char="-"/>
            </a:pPr>
            <a:r>
              <a:rPr lang="en" sz="1600"/>
              <a:t>Even then – social/familial/kinship needs, physical health, all highly contextual to the individual; all perhaps more available yet not guaranteed as held liquidity accumulates </a:t>
            </a:r>
            <a:endParaRPr sz="1600"/>
          </a:p>
          <a:p>
            <a:pPr indent="-322580" lvl="1" marL="914400" rtl="0" algn="l">
              <a:lnSpc>
                <a:spcPct val="100000"/>
              </a:lnSpc>
              <a:spcBef>
                <a:spcPts val="0"/>
              </a:spcBef>
              <a:spcAft>
                <a:spcPts val="0"/>
              </a:spcAft>
              <a:buSzPct val="100000"/>
              <a:buChar char="-"/>
            </a:pPr>
            <a:r>
              <a:rPr b="1" i="1" lang="en" sz="1600" u="sng"/>
              <a:t>Shift:</a:t>
            </a:r>
            <a:r>
              <a:rPr b="1" i="1" lang="en" sz="1600"/>
              <a:t> </a:t>
            </a:r>
            <a:r>
              <a:rPr i="1" lang="en" sz="1600"/>
              <a:t>A virtually/contextually universal “value” computed by the brain, which can encompass not just a drive to liquidity but other aspects and means of life – simple as possible yet no simpler – becomes a simplified, recordable metric for measuring one’s capacity for current and future survival</a:t>
            </a:r>
            <a:endParaRPr i="1" sz="1600"/>
          </a:p>
          <a:p>
            <a:pPr indent="0" lvl="0" marL="0" rtl="0" algn="l">
              <a:lnSpc>
                <a:spcPct val="100000"/>
              </a:lnSpc>
              <a:spcBef>
                <a:spcPts val="0"/>
              </a:spcBef>
              <a:spcAft>
                <a:spcPts val="0"/>
              </a:spcAft>
              <a:buNone/>
            </a:pPr>
            <a:r>
              <a:rPr b="1" lang="en" sz="1600" u="sng">
                <a:highlight>
                  <a:srgbClr val="FCE5CD"/>
                </a:highlight>
              </a:rPr>
              <a:t>- Free Energy Principle (FEP):</a:t>
            </a:r>
            <a:r>
              <a:rPr lang="en" sz="1600">
                <a:highlight>
                  <a:srgbClr val="FCE5CD"/>
                </a:highlight>
              </a:rPr>
              <a:t> minimizing </a:t>
            </a:r>
            <a:r>
              <a:rPr b="1" lang="en" sz="1600">
                <a:highlight>
                  <a:srgbClr val="FCE5CD"/>
                </a:highlight>
              </a:rPr>
              <a:t>quantifiable uncertainty</a:t>
            </a:r>
            <a:r>
              <a:rPr lang="en" sz="1600">
                <a:highlight>
                  <a:srgbClr val="FCE5CD"/>
                </a:highlight>
              </a:rPr>
              <a:t>, achieving goals, fulfilling needs, learning, updating beliefs – variational/approximate computation keeping metabolic (and for ABM, </a:t>
            </a:r>
            <a:r>
              <a:rPr i="1" lang="en" sz="1600">
                <a:highlight>
                  <a:srgbClr val="FCE5CD"/>
                </a:highlight>
              </a:rPr>
              <a:t>computational</a:t>
            </a:r>
            <a:r>
              <a:rPr lang="en" sz="1600">
                <a:highlight>
                  <a:srgbClr val="FCE5CD"/>
                </a:highlight>
              </a:rPr>
              <a:t>) costs low</a:t>
            </a:r>
            <a:endParaRPr sz="1600">
              <a:highlight>
                <a:srgbClr val="FCE5CD"/>
              </a:highlight>
            </a:endParaRPr>
          </a:p>
          <a:p>
            <a:pPr indent="-322580" lvl="2" marL="1371600" rtl="0" algn="l">
              <a:lnSpc>
                <a:spcPct val="100000"/>
              </a:lnSpc>
              <a:spcBef>
                <a:spcPts val="0"/>
              </a:spcBef>
              <a:spcAft>
                <a:spcPts val="0"/>
              </a:spcAft>
              <a:buSzPct val="123849"/>
              <a:buChar char="-"/>
            </a:pPr>
            <a:r>
              <a:rPr lang="en" sz="1291"/>
              <a:t>Despite much higher global bodily energy expenditure/intake, the brain itself only consumes on average </a:t>
            </a:r>
            <a:r>
              <a:rPr lang="en" sz="1291" u="sng">
                <a:solidFill>
                  <a:schemeClr val="hlink"/>
                </a:solidFill>
                <a:hlinkClick r:id="rId4"/>
              </a:rPr>
              <a:t>roughly four bananas’ worth of calories daily despite making 10^15 calculations per second (Kappel &amp; Hamburg on Neuromorphic Computing, AII, 2023)</a:t>
            </a:r>
            <a:r>
              <a:rPr lang="en" sz="1600"/>
              <a:t> </a:t>
            </a:r>
            <a:endParaRPr sz="1600"/>
          </a:p>
          <a:p>
            <a:pPr indent="0" lvl="0" marL="0" rtl="0" algn="l">
              <a:lnSpc>
                <a:spcPct val="100000"/>
              </a:lnSpc>
              <a:spcBef>
                <a:spcPts val="0"/>
              </a:spcBef>
              <a:spcAft>
                <a:spcPts val="0"/>
              </a:spcAft>
              <a:buClr>
                <a:schemeClr val="dk1"/>
              </a:buClr>
              <a:buSzPct val="100000"/>
              <a:buFont typeface="Arial"/>
              <a:buNone/>
            </a:pPr>
            <a:r>
              <a:t/>
            </a:r>
            <a:endParaRPr sz="1100"/>
          </a:p>
          <a:p>
            <a:pPr indent="0" lvl="0" marL="0" rtl="0" algn="l">
              <a:lnSpc>
                <a:spcPct val="100000"/>
              </a:lnSpc>
              <a:spcBef>
                <a:spcPts val="0"/>
              </a:spcBef>
              <a:spcAft>
                <a:spcPts val="0"/>
              </a:spcAft>
              <a:buClr>
                <a:schemeClr val="dk1"/>
              </a:buClr>
              <a:buSzPct val="61111"/>
              <a:buFont typeface="Arial"/>
              <a:buNone/>
            </a:pPr>
            <a:r>
              <a:rPr lang="en"/>
              <a:t>- </a:t>
            </a:r>
            <a:r>
              <a:rPr b="1" lang="en"/>
              <a:t>FEP and behavior (policy inference):</a:t>
            </a:r>
            <a:r>
              <a:rPr lang="en"/>
              <a:t> incorporating deliberative planning/goal-attainment/information-seeking conditioned on homeostatic preferences (G), confidence about that planning (γ), balancing complexity and accuracy in the situational context regardless of preferences (F), and habits/heuristics reinforced over time regardless of context or preferences (E)</a:t>
            </a:r>
            <a:endParaRPr/>
          </a:p>
          <a:p>
            <a:pPr indent="0" lvl="0" marL="0" rtl="0" algn="l">
              <a:lnSpc>
                <a:spcPct val="100000"/>
              </a:lnSpc>
              <a:spcBef>
                <a:spcPts val="0"/>
              </a:spcBef>
              <a:spcAft>
                <a:spcPts val="0"/>
              </a:spcAft>
              <a:buNone/>
            </a:pPr>
            <a:r>
              <a:t/>
            </a:r>
            <a:endParaRPr sz="2934"/>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0" y="645225"/>
            <a:ext cx="5915350" cy="3503901"/>
          </a:xfrm>
          <a:prstGeom prst="rect">
            <a:avLst/>
          </a:prstGeom>
          <a:noFill/>
          <a:ln>
            <a:noFill/>
          </a:ln>
        </p:spPr>
      </p:pic>
      <p:sp>
        <p:nvSpPr>
          <p:cNvPr id="92" name="Google Shape;92;p18"/>
          <p:cNvSpPr txBox="1"/>
          <p:nvPr/>
        </p:nvSpPr>
        <p:spPr>
          <a:xfrm>
            <a:off x="751650" y="48850"/>
            <a:ext cx="7640700" cy="792600"/>
          </a:xfrm>
          <a:prstGeom prst="rect">
            <a:avLst/>
          </a:prstGeom>
          <a:noFill/>
          <a:ln>
            <a:noFill/>
          </a:ln>
        </p:spPr>
        <p:txBody>
          <a:bodyPr anchorCtr="0" anchor="b" bIns="91425" lIns="91425" spcFirstLastPara="1" rIns="91425" wrap="square" tIns="91425">
            <a:normAutofit lnSpcReduction="10000"/>
          </a:bodyPr>
          <a:lstStyle/>
          <a:p>
            <a:pPr indent="0" lvl="0" marL="0" rtl="0" algn="ctr">
              <a:lnSpc>
                <a:spcPct val="100000"/>
              </a:lnSpc>
              <a:spcBef>
                <a:spcPts val="0"/>
              </a:spcBef>
              <a:spcAft>
                <a:spcPts val="0"/>
              </a:spcAft>
              <a:buSzPts val="636"/>
              <a:buNone/>
            </a:pPr>
            <a:r>
              <a:rPr lang="en" sz="2093">
                <a:solidFill>
                  <a:srgbClr val="000000"/>
                </a:solidFill>
                <a:latin typeface="Montserrat"/>
                <a:ea typeface="Montserrat"/>
                <a:cs typeface="Montserrat"/>
                <a:sym typeface="Montserrat"/>
              </a:rPr>
              <a:t>Anatomy of Inference: Mapping Interpretable Cognitive Mechanisms to Mathematical/Physiological Substrates</a:t>
            </a:r>
            <a:endParaRPr sz="2093">
              <a:solidFill>
                <a:srgbClr val="000000"/>
              </a:solidFill>
              <a:latin typeface="Montserrat"/>
              <a:ea typeface="Montserrat"/>
              <a:cs typeface="Montserrat"/>
              <a:sym typeface="Montserrat"/>
            </a:endParaRPr>
          </a:p>
        </p:txBody>
      </p:sp>
      <p:sp>
        <p:nvSpPr>
          <p:cNvPr id="93" name="Google Shape;93;p18"/>
          <p:cNvSpPr txBox="1"/>
          <p:nvPr/>
        </p:nvSpPr>
        <p:spPr>
          <a:xfrm>
            <a:off x="5708100" y="723650"/>
            <a:ext cx="3435900" cy="2857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1800">
                <a:solidFill>
                  <a:srgbClr val="595959"/>
                </a:solidFill>
                <a:latin typeface="Montserrat"/>
                <a:ea typeface="Montserrat"/>
                <a:cs typeface="Montserrat"/>
                <a:sym typeface="Montserrat"/>
              </a:rPr>
              <a:t>Active Inference theorizes the relationships between neurobiological and computational architectures</a:t>
            </a:r>
            <a:endParaRPr sz="18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rgbClr val="595959"/>
                </a:solidFill>
                <a:latin typeface="Montserrat"/>
                <a:ea typeface="Montserrat"/>
                <a:cs typeface="Montserrat"/>
                <a:sym typeface="Montserrat"/>
              </a:rPr>
              <a:t>Model variables/parameters map to various cognitive processes</a:t>
            </a:r>
            <a:endParaRPr sz="18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rgbClr val="595959"/>
                </a:solidFill>
                <a:latin typeface="Montserrat"/>
                <a:ea typeface="Montserrat"/>
                <a:cs typeface="Montserrat"/>
                <a:sym typeface="Montserrat"/>
              </a:rPr>
              <a:t>Free energy / prediction error minimization is carried out via message passing schemes on factor graphs</a:t>
            </a:r>
            <a:endParaRPr sz="1800">
              <a:solidFill>
                <a:srgbClr val="595959"/>
              </a:solidFill>
              <a:latin typeface="Montserrat"/>
              <a:ea typeface="Montserrat"/>
              <a:cs typeface="Montserrat"/>
              <a:sym typeface="Montserrat"/>
            </a:endParaRPr>
          </a:p>
        </p:txBody>
      </p:sp>
      <p:sp>
        <p:nvSpPr>
          <p:cNvPr id="94" name="Google Shape;94;p18"/>
          <p:cNvSpPr txBox="1"/>
          <p:nvPr/>
        </p:nvSpPr>
        <p:spPr>
          <a:xfrm>
            <a:off x="5643500" y="4500325"/>
            <a:ext cx="2980800" cy="136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595959"/>
                </a:solidFill>
              </a:rPr>
              <a:t>—</a:t>
            </a:r>
            <a:endParaRPr>
              <a:solidFill>
                <a:srgbClr val="595959"/>
              </a:solidFill>
            </a:endParaRPr>
          </a:p>
        </p:txBody>
      </p:sp>
      <p:sp>
        <p:nvSpPr>
          <p:cNvPr id="95" name="Google Shape;95;p18"/>
          <p:cNvSpPr txBox="1"/>
          <p:nvPr/>
        </p:nvSpPr>
        <p:spPr>
          <a:xfrm>
            <a:off x="309125" y="3660975"/>
            <a:ext cx="6469200" cy="1957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t/>
            </a:r>
            <a:endParaRPr sz="18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800">
                <a:solidFill>
                  <a:srgbClr val="595959"/>
                </a:solidFill>
                <a:latin typeface="Montserrat"/>
                <a:ea typeface="Montserrat"/>
                <a:cs typeface="Montserrat"/>
                <a:sym typeface="Montserrat"/>
              </a:rPr>
              <a:t>This tutorial will focus on discrete-time POMDP models, but </a:t>
            </a:r>
            <a:r>
              <a:rPr i="1" lang="en" sz="1800">
                <a:solidFill>
                  <a:srgbClr val="595959"/>
                </a:solidFill>
                <a:latin typeface="Montserrat"/>
                <a:ea typeface="Montserrat"/>
                <a:cs typeface="Montserrat"/>
                <a:sym typeface="Montserrat"/>
              </a:rPr>
              <a:t>message passing schemes for free energy minimization can in principle be applied to any probabilistic factor graph model</a:t>
            </a:r>
            <a:endParaRPr i="1" sz="18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800">
              <a:solidFill>
                <a:srgbClr val="595959"/>
              </a:solidFill>
              <a:latin typeface="Montserrat"/>
              <a:ea typeface="Montserrat"/>
              <a:cs typeface="Montserrat"/>
              <a:sym typeface="Montserrat"/>
            </a:endParaRPr>
          </a:p>
        </p:txBody>
      </p:sp>
      <p:sp>
        <p:nvSpPr>
          <p:cNvPr id="96" name="Google Shape;96;p18"/>
          <p:cNvSpPr txBox="1"/>
          <p:nvPr/>
        </p:nvSpPr>
        <p:spPr>
          <a:xfrm>
            <a:off x="2983100" y="3825338"/>
            <a:ext cx="328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595959"/>
                </a:solidFill>
                <a:latin typeface="Montserrat"/>
                <a:ea typeface="Montserrat"/>
                <a:cs typeface="Montserrat"/>
                <a:sym typeface="Montserrat"/>
              </a:rPr>
              <a:t>(Friston et. al, 2022)</a:t>
            </a:r>
            <a:endParaRPr sz="1600">
              <a:solidFill>
                <a:srgbClr val="595959"/>
              </a:solidFill>
              <a:latin typeface="Montserrat"/>
              <a:ea typeface="Montserrat"/>
              <a:cs typeface="Montserrat"/>
              <a:sym typeface="Montserrat"/>
            </a:endParaRPr>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3005725" y="198425"/>
            <a:ext cx="6138274" cy="3359550"/>
          </a:xfrm>
          <a:prstGeom prst="rect">
            <a:avLst/>
          </a:prstGeom>
          <a:noFill/>
          <a:ln>
            <a:noFill/>
          </a:ln>
        </p:spPr>
      </p:pic>
      <p:sp>
        <p:nvSpPr>
          <p:cNvPr id="103" name="Google Shape;103;p19"/>
          <p:cNvSpPr txBox="1"/>
          <p:nvPr/>
        </p:nvSpPr>
        <p:spPr>
          <a:xfrm>
            <a:off x="163950" y="0"/>
            <a:ext cx="8816100" cy="501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80">
                <a:solidFill>
                  <a:srgbClr val="000000"/>
                </a:solidFill>
                <a:latin typeface="Montserrat"/>
                <a:ea typeface="Montserrat"/>
                <a:cs typeface="Montserrat"/>
                <a:sym typeface="Montserrat"/>
              </a:rPr>
              <a:t>Modeling Inference: Variables in an Active Inference POMDP</a:t>
            </a:r>
            <a:endParaRPr sz="2180">
              <a:solidFill>
                <a:srgbClr val="000000"/>
              </a:solidFill>
              <a:latin typeface="Montserrat"/>
              <a:ea typeface="Montserrat"/>
              <a:cs typeface="Montserrat"/>
              <a:sym typeface="Montserrat"/>
            </a:endParaRPr>
          </a:p>
        </p:txBody>
      </p:sp>
      <p:sp>
        <p:nvSpPr>
          <p:cNvPr id="104" name="Google Shape;104;p19"/>
          <p:cNvSpPr txBox="1"/>
          <p:nvPr/>
        </p:nvSpPr>
        <p:spPr>
          <a:xfrm>
            <a:off x="0" y="536263"/>
            <a:ext cx="3558600" cy="2857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700">
                <a:solidFill>
                  <a:srgbClr val="595959"/>
                </a:solidFill>
                <a:latin typeface="Montserrat"/>
                <a:ea typeface="Montserrat"/>
                <a:cs typeface="Montserrat"/>
                <a:sym typeface="Montserrat"/>
              </a:rPr>
              <a:t>POMDP (partially-observable Markov decision-making processes) </a:t>
            </a:r>
            <a:r>
              <a:rPr lang="en" sz="1700">
                <a:solidFill>
                  <a:srgbClr val="595959"/>
                </a:solidFill>
                <a:latin typeface="Montserrat"/>
                <a:ea typeface="Montserrat"/>
                <a:cs typeface="Montserrat"/>
                <a:sym typeface="Montserrat"/>
              </a:rPr>
              <a:t>are the exemplar discrete-time models used in Active Inference, which entails the following key variables and characteristics:</a:t>
            </a:r>
            <a:endParaRPr sz="17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rgbClr val="595959"/>
                </a:solidFill>
                <a:latin typeface="Montserrat"/>
                <a:ea typeface="Montserrat"/>
                <a:cs typeface="Montserrat"/>
                <a:sym typeface="Montserrat"/>
              </a:rPr>
              <a:t>- As before:</a:t>
            </a:r>
            <a:endParaRPr sz="1700">
              <a:solidFill>
                <a:srgbClr val="595959"/>
              </a:solidFill>
              <a:latin typeface="Montserrat"/>
              <a:ea typeface="Montserrat"/>
              <a:cs typeface="Montserrat"/>
              <a:sym typeface="Montserrat"/>
            </a:endParaRPr>
          </a:p>
          <a:p>
            <a:pPr indent="-336550" lvl="1" marL="914400" rtl="0" algn="l">
              <a:lnSpc>
                <a:spcPct val="80000"/>
              </a:lnSpc>
              <a:spcBef>
                <a:spcPts val="0"/>
              </a:spcBef>
              <a:spcAft>
                <a:spcPts val="0"/>
              </a:spcAft>
              <a:buClr>
                <a:srgbClr val="595959"/>
              </a:buClr>
              <a:buSzPts val="1700"/>
              <a:buFont typeface="Montserrat"/>
              <a:buChar char="○"/>
            </a:pPr>
            <a:r>
              <a:rPr lang="en" sz="1700">
                <a:solidFill>
                  <a:srgbClr val="595959"/>
                </a:solidFill>
                <a:latin typeface="Montserrat"/>
                <a:ea typeface="Montserrat"/>
                <a:cs typeface="Montserrat"/>
                <a:sym typeface="Montserrat"/>
              </a:rPr>
              <a:t>observations - “o”</a:t>
            </a:r>
            <a:endParaRPr sz="1700">
              <a:solidFill>
                <a:srgbClr val="595959"/>
              </a:solidFill>
              <a:latin typeface="Montserrat"/>
              <a:ea typeface="Montserrat"/>
              <a:cs typeface="Montserrat"/>
              <a:sym typeface="Montserrat"/>
            </a:endParaRPr>
          </a:p>
          <a:p>
            <a:pPr indent="-336550" lvl="1" marL="914400" rtl="0" algn="l">
              <a:lnSpc>
                <a:spcPct val="80000"/>
              </a:lnSpc>
              <a:spcBef>
                <a:spcPts val="0"/>
              </a:spcBef>
              <a:spcAft>
                <a:spcPts val="0"/>
              </a:spcAft>
              <a:buClr>
                <a:srgbClr val="595959"/>
              </a:buClr>
              <a:buSzPts val="1700"/>
              <a:buFont typeface="Montserrat"/>
              <a:buChar char="○"/>
            </a:pPr>
            <a:r>
              <a:rPr lang="en" sz="1700">
                <a:solidFill>
                  <a:srgbClr val="595959"/>
                </a:solidFill>
                <a:latin typeface="Montserrat"/>
                <a:ea typeface="Montserrat"/>
                <a:cs typeface="Montserrat"/>
                <a:sym typeface="Montserrat"/>
              </a:rPr>
              <a:t>states - “s”</a:t>
            </a:r>
            <a:endParaRPr sz="1700">
              <a:solidFill>
                <a:srgbClr val="595959"/>
              </a:solidFill>
              <a:latin typeface="Montserrat"/>
              <a:ea typeface="Montserrat"/>
              <a:cs typeface="Montserrat"/>
              <a:sym typeface="Montserrat"/>
            </a:endParaRPr>
          </a:p>
          <a:p>
            <a:pPr indent="-336550" lvl="1" marL="914400" rtl="0" algn="l">
              <a:lnSpc>
                <a:spcPct val="80000"/>
              </a:lnSpc>
              <a:spcBef>
                <a:spcPts val="0"/>
              </a:spcBef>
              <a:spcAft>
                <a:spcPts val="0"/>
              </a:spcAft>
              <a:buClr>
                <a:srgbClr val="595959"/>
              </a:buClr>
              <a:buSzPts val="1700"/>
              <a:buFont typeface="Montserrat"/>
              <a:buChar char="○"/>
            </a:pPr>
            <a:r>
              <a:rPr lang="en" sz="1700">
                <a:solidFill>
                  <a:srgbClr val="595959"/>
                </a:solidFill>
                <a:latin typeface="Montserrat"/>
                <a:ea typeface="Montserrat"/>
                <a:cs typeface="Montserrat"/>
                <a:sym typeface="Montserrat"/>
              </a:rPr>
              <a:t>priors - “D”</a:t>
            </a:r>
            <a:endParaRPr sz="1700">
              <a:solidFill>
                <a:srgbClr val="595959"/>
              </a:solidFill>
              <a:latin typeface="Montserrat"/>
              <a:ea typeface="Montserrat"/>
              <a:cs typeface="Montserrat"/>
              <a:sym typeface="Montserrat"/>
            </a:endParaRPr>
          </a:p>
          <a:p>
            <a:pPr indent="-336550" lvl="1" marL="914400" rtl="0" algn="l">
              <a:lnSpc>
                <a:spcPct val="80000"/>
              </a:lnSpc>
              <a:spcBef>
                <a:spcPts val="0"/>
              </a:spcBef>
              <a:spcAft>
                <a:spcPts val="0"/>
              </a:spcAft>
              <a:buClr>
                <a:srgbClr val="595959"/>
              </a:buClr>
              <a:buSzPts val="1700"/>
              <a:buFont typeface="Montserrat"/>
              <a:buChar char="○"/>
            </a:pPr>
            <a:r>
              <a:rPr lang="en" sz="1700">
                <a:solidFill>
                  <a:srgbClr val="595959"/>
                </a:solidFill>
                <a:latin typeface="Montserrat"/>
                <a:ea typeface="Montserrat"/>
                <a:cs typeface="Montserrat"/>
                <a:sym typeface="Montserrat"/>
              </a:rPr>
              <a:t>likelihoods - “A”</a:t>
            </a:r>
            <a:endParaRPr sz="1700">
              <a:solidFill>
                <a:srgbClr val="595959"/>
              </a:solidFill>
              <a:latin typeface="Montserrat"/>
              <a:ea typeface="Montserrat"/>
              <a:cs typeface="Montserrat"/>
              <a:sym typeface="Montserrat"/>
            </a:endParaRPr>
          </a:p>
        </p:txBody>
      </p:sp>
      <p:sp>
        <p:nvSpPr>
          <p:cNvPr id="105" name="Google Shape;105;p19"/>
          <p:cNvSpPr txBox="1"/>
          <p:nvPr/>
        </p:nvSpPr>
        <p:spPr>
          <a:xfrm>
            <a:off x="5643500" y="4500325"/>
            <a:ext cx="2980800" cy="136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595959"/>
                </a:solidFill>
              </a:rPr>
              <a:t>—</a:t>
            </a:r>
            <a:endParaRPr>
              <a:solidFill>
                <a:srgbClr val="595959"/>
              </a:solidFill>
            </a:endParaRPr>
          </a:p>
        </p:txBody>
      </p:sp>
      <p:sp>
        <p:nvSpPr>
          <p:cNvPr id="106" name="Google Shape;106;p19"/>
          <p:cNvSpPr txBox="1"/>
          <p:nvPr/>
        </p:nvSpPr>
        <p:spPr>
          <a:xfrm>
            <a:off x="0" y="3104000"/>
            <a:ext cx="8624400" cy="2068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700">
                <a:solidFill>
                  <a:srgbClr val="595959"/>
                </a:solidFill>
                <a:latin typeface="Montserrat"/>
                <a:ea typeface="Montserrat"/>
                <a:cs typeface="Montserrat"/>
                <a:sym typeface="Montserrat"/>
              </a:rPr>
              <a:t>- Action</a:t>
            </a:r>
            <a:endParaRPr sz="17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rgbClr val="595959"/>
                </a:solidFill>
                <a:latin typeface="Montserrat"/>
                <a:ea typeface="Montserrat"/>
                <a:cs typeface="Montserrat"/>
                <a:sym typeface="Montserrat"/>
              </a:rPr>
              <a:t>  - habits - “E” (priors over policies)</a:t>
            </a:r>
            <a:endParaRPr sz="17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rgbClr val="595959"/>
                </a:solidFill>
                <a:latin typeface="Montserrat"/>
                <a:ea typeface="Montserrat"/>
                <a:cs typeface="Montserrat"/>
                <a:sym typeface="Montserrat"/>
              </a:rPr>
              <a:t>  - “policies” (sequences of actions; hypotheses about how to minimize free energy) - “pi”</a:t>
            </a:r>
            <a:endParaRPr sz="17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rgbClr val="595959"/>
                </a:solidFill>
                <a:latin typeface="Montserrat"/>
                <a:ea typeface="Montserrat"/>
                <a:cs typeface="Montserrat"/>
                <a:sym typeface="Montserrat"/>
              </a:rPr>
              <a:t>- Preferences - “C” (priors over observations)</a:t>
            </a:r>
            <a:endParaRPr sz="17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rgbClr val="595959"/>
                </a:solidFill>
                <a:latin typeface="Montserrat"/>
                <a:ea typeface="Montserrat"/>
                <a:cs typeface="Montserrat"/>
                <a:sym typeface="Montserrat"/>
              </a:rPr>
              <a:t>- Transitions of hidden states - “B”</a:t>
            </a:r>
            <a:endParaRPr sz="17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rPr lang="en" sz="1700">
                <a:solidFill>
                  <a:srgbClr val="595959"/>
                </a:solidFill>
                <a:latin typeface="Montserrat"/>
                <a:ea typeface="Montserrat"/>
                <a:cs typeface="Montserrat"/>
                <a:sym typeface="Montserrat"/>
              </a:rPr>
              <a:t>  - conditioned on actions/“policies” (pi), the </a:t>
            </a:r>
            <a:r>
              <a:rPr i="1" lang="en" sz="1700">
                <a:solidFill>
                  <a:srgbClr val="595959"/>
                </a:solidFill>
                <a:latin typeface="Montserrat"/>
                <a:ea typeface="Montserrat"/>
                <a:cs typeface="Montserrat"/>
                <a:sym typeface="Montserrat"/>
              </a:rPr>
              <a:t>temporal dimension </a:t>
            </a:r>
            <a:r>
              <a:rPr lang="en" sz="1700">
                <a:solidFill>
                  <a:srgbClr val="595959"/>
                </a:solidFill>
                <a:latin typeface="Montserrat"/>
                <a:ea typeface="Montserrat"/>
                <a:cs typeface="Montserrat"/>
                <a:sym typeface="Montserrat"/>
              </a:rPr>
              <a:t>of the model</a:t>
            </a:r>
            <a:endParaRPr sz="17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solidFill>
                <a:srgbClr val="595959"/>
              </a:solidFill>
              <a:latin typeface="Montserrat"/>
              <a:ea typeface="Montserrat"/>
              <a:cs typeface="Montserrat"/>
              <a:sym typeface="Montserrat"/>
            </a:endParaRPr>
          </a:p>
          <a:p>
            <a:pPr indent="0" lvl="0" marL="0" rtl="0" algn="l">
              <a:lnSpc>
                <a:spcPct val="80000"/>
              </a:lnSpc>
              <a:spcBef>
                <a:spcPts val="0"/>
              </a:spcBef>
              <a:spcAft>
                <a:spcPts val="0"/>
              </a:spcAft>
              <a:buNone/>
            </a:pPr>
            <a:r>
              <a:t/>
            </a:r>
            <a:endParaRPr sz="1700">
              <a:solidFill>
                <a:srgbClr val="595959"/>
              </a:solidFill>
              <a:latin typeface="Montserrat"/>
              <a:ea typeface="Montserrat"/>
              <a:cs typeface="Montserrat"/>
              <a:sym typeface="Montserrat"/>
            </a:endParaRPr>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8" name="Google Shape;108;p19"/>
          <p:cNvSpPr txBox="1"/>
          <p:nvPr/>
        </p:nvSpPr>
        <p:spPr>
          <a:xfrm>
            <a:off x="5525000" y="380550"/>
            <a:ext cx="1747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chemeClr val="dk2"/>
                </a:solidFill>
              </a:rPr>
              <a:t>POMDP Agent</a:t>
            </a:r>
            <a:endParaRPr b="1" i="1" sz="1200">
              <a:solidFill>
                <a:schemeClr val="dk2"/>
              </a:solidFill>
            </a:endParaRPr>
          </a:p>
          <a:p>
            <a:pPr indent="0" lvl="0" marL="0" rtl="0" algn="l">
              <a:spcBef>
                <a:spcPts val="0"/>
              </a:spcBef>
              <a:spcAft>
                <a:spcPts val="0"/>
              </a:spcAft>
              <a:buNone/>
            </a:pPr>
            <a:r>
              <a:rPr b="1" i="1" lang="en" sz="1200">
                <a:solidFill>
                  <a:schemeClr val="dk2"/>
                </a:solidFill>
              </a:rPr>
              <a:t> - Figure 7.3,</a:t>
            </a:r>
            <a:r>
              <a:rPr i="1" lang="en" sz="1200">
                <a:solidFill>
                  <a:schemeClr val="dk2"/>
                </a:solidFill>
              </a:rPr>
              <a:t> </a:t>
            </a:r>
            <a:endParaRPr i="1" sz="1200">
              <a:solidFill>
                <a:schemeClr val="dk2"/>
              </a:solidFill>
            </a:endParaRPr>
          </a:p>
          <a:p>
            <a:pPr indent="0" lvl="0" marL="0" rtl="0" algn="l">
              <a:spcBef>
                <a:spcPts val="0"/>
              </a:spcBef>
              <a:spcAft>
                <a:spcPts val="0"/>
              </a:spcAft>
              <a:buNone/>
            </a:pPr>
            <a:r>
              <a:rPr i="1" lang="en" sz="1200" u="sng">
                <a:solidFill>
                  <a:schemeClr val="hlink"/>
                </a:solidFill>
                <a:hlinkClick r:id="rId4"/>
              </a:rPr>
              <a:t>Friston et. al </a:t>
            </a:r>
            <a:endParaRPr i="1" sz="1200">
              <a:solidFill>
                <a:schemeClr val="dk2"/>
              </a:solidFill>
            </a:endParaRPr>
          </a:p>
          <a:p>
            <a:pPr indent="0" lvl="0" marL="0" rtl="0" algn="l">
              <a:spcBef>
                <a:spcPts val="0"/>
              </a:spcBef>
              <a:spcAft>
                <a:spcPts val="0"/>
              </a:spcAft>
              <a:buNone/>
            </a:pPr>
            <a:r>
              <a:rPr i="1" lang="en" sz="1200" u="sng">
                <a:solidFill>
                  <a:schemeClr val="hlink"/>
                </a:solidFill>
                <a:hlinkClick r:id="rId5"/>
              </a:rPr>
              <a:t>2022 Textbook</a:t>
            </a:r>
            <a:endParaRPr i="1" sz="12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p:nvPr/>
        </p:nvSpPr>
        <p:spPr>
          <a:xfrm>
            <a:off x="6280000" y="573675"/>
            <a:ext cx="2846100" cy="4207800"/>
          </a:xfrm>
          <a:prstGeom prst="rect">
            <a:avLst/>
          </a:prstGeom>
          <a:solidFill>
            <a:srgbClr val="EEEEEE">
              <a:alpha val="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20"/>
          <p:cNvSpPr txBox="1"/>
          <p:nvPr>
            <p:ph type="title"/>
          </p:nvPr>
        </p:nvSpPr>
        <p:spPr>
          <a:xfrm>
            <a:off x="0" y="-974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20"/>
              <a:t>Multi-Agent Simulations with Active Inference</a:t>
            </a:r>
            <a:endParaRPr sz="1920"/>
          </a:p>
        </p:txBody>
      </p:sp>
      <p:sp>
        <p:nvSpPr>
          <p:cNvPr id="115" name="Google Shape;115;p20"/>
          <p:cNvSpPr txBox="1"/>
          <p:nvPr>
            <p:ph idx="1" type="body"/>
          </p:nvPr>
        </p:nvSpPr>
        <p:spPr>
          <a:xfrm>
            <a:off x="0" y="121875"/>
            <a:ext cx="6377400" cy="4659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770"/>
              <a:buNone/>
            </a:pPr>
            <a:r>
              <a:rPr lang="en" sz="1320" u="sng">
                <a:solidFill>
                  <a:schemeClr val="hlink"/>
                </a:solidFill>
                <a:latin typeface="Montserrat"/>
                <a:ea typeface="Montserrat"/>
                <a:cs typeface="Montserrat"/>
                <a:sym typeface="Montserrat"/>
                <a:hlinkClick r:id="rId3"/>
              </a:rPr>
              <a:t>“Epistemic Communities under Active Inference” (Albarracin et. al, 2022)</a:t>
            </a:r>
            <a:endParaRPr sz="1320">
              <a:latin typeface="Montserrat"/>
              <a:ea typeface="Montserrat"/>
              <a:cs typeface="Montserrat"/>
              <a:sym typeface="Montserrat"/>
            </a:endParaRPr>
          </a:p>
          <a:p>
            <a:pPr indent="-312420" lvl="0" marL="457200" rtl="0" algn="l">
              <a:lnSpc>
                <a:spcPct val="90000"/>
              </a:lnSpc>
              <a:spcBef>
                <a:spcPts val="0"/>
              </a:spcBef>
              <a:spcAft>
                <a:spcPts val="0"/>
              </a:spcAft>
              <a:buSzPts val="1320"/>
              <a:buFont typeface="Montserrat"/>
              <a:buChar char="-"/>
            </a:pPr>
            <a:r>
              <a:rPr lang="en" sz="1320">
                <a:latin typeface="Montserrat"/>
                <a:ea typeface="Montserrat"/>
                <a:cs typeface="Montserrat"/>
                <a:sym typeface="Montserrat"/>
              </a:rPr>
              <a:t>belief sharing in networks of agents; self-evidencing and opinion dynamics; polarization of opinion</a:t>
            </a:r>
            <a:endParaRPr sz="1320">
              <a:latin typeface="Montserrat"/>
              <a:ea typeface="Montserrat"/>
              <a:cs typeface="Montserrat"/>
              <a:sym typeface="Montserrat"/>
            </a:endParaRPr>
          </a:p>
          <a:p>
            <a:pPr indent="0" lvl="0" marL="0" rtl="0" algn="l">
              <a:lnSpc>
                <a:spcPct val="90000"/>
              </a:lnSpc>
              <a:spcBef>
                <a:spcPts val="0"/>
              </a:spcBef>
              <a:spcAft>
                <a:spcPts val="0"/>
              </a:spcAft>
              <a:buSzPts val="770"/>
              <a:buNone/>
            </a:pPr>
            <a:r>
              <a:t/>
            </a:r>
            <a:endParaRPr sz="419">
              <a:latin typeface="Montserrat"/>
              <a:ea typeface="Montserrat"/>
              <a:cs typeface="Montserrat"/>
              <a:sym typeface="Montserrat"/>
            </a:endParaRPr>
          </a:p>
          <a:p>
            <a:pPr indent="0" lvl="0" marL="0" rtl="0" algn="l">
              <a:lnSpc>
                <a:spcPct val="90000"/>
              </a:lnSpc>
              <a:spcBef>
                <a:spcPts val="0"/>
              </a:spcBef>
              <a:spcAft>
                <a:spcPts val="0"/>
              </a:spcAft>
              <a:buSzPts val="770"/>
              <a:buNone/>
            </a:pPr>
            <a:r>
              <a:rPr lang="en" sz="1320" u="sng">
                <a:solidFill>
                  <a:schemeClr val="hlink"/>
                </a:solidFill>
                <a:latin typeface="Montserrat"/>
                <a:ea typeface="Montserrat"/>
                <a:cs typeface="Montserrat"/>
                <a:sym typeface="Montserrat"/>
                <a:hlinkClick r:id="rId4"/>
              </a:rPr>
              <a:t>“Active Inferants: An Active Inference Framework for Ant Colony Behavior” (Friedman et. al, 2021)</a:t>
            </a:r>
            <a:endParaRPr sz="1320">
              <a:latin typeface="Montserrat"/>
              <a:ea typeface="Montserrat"/>
              <a:cs typeface="Montserrat"/>
              <a:sym typeface="Montserrat"/>
            </a:endParaRPr>
          </a:p>
          <a:p>
            <a:pPr indent="-312420" lvl="0" marL="457200" rtl="0" algn="l">
              <a:lnSpc>
                <a:spcPct val="90000"/>
              </a:lnSpc>
              <a:spcBef>
                <a:spcPts val="0"/>
              </a:spcBef>
              <a:spcAft>
                <a:spcPts val="0"/>
              </a:spcAft>
              <a:buSzPts val="1320"/>
              <a:buFont typeface="Montserrat"/>
              <a:buChar char="-"/>
            </a:pPr>
            <a:r>
              <a:rPr lang="en" sz="1320">
                <a:latin typeface="Montserrat"/>
                <a:ea typeface="Montserrat"/>
                <a:cs typeface="Montserrat"/>
                <a:sym typeface="Montserrat"/>
              </a:rPr>
              <a:t>stigmergic model; leaving pheromones to food source; adapt to changing context (food locations)</a:t>
            </a:r>
            <a:endParaRPr sz="1320">
              <a:latin typeface="Montserrat"/>
              <a:ea typeface="Montserrat"/>
              <a:cs typeface="Montserrat"/>
              <a:sym typeface="Montserrat"/>
            </a:endParaRPr>
          </a:p>
          <a:p>
            <a:pPr indent="0" lvl="0" marL="0" rtl="0" algn="l">
              <a:lnSpc>
                <a:spcPct val="90000"/>
              </a:lnSpc>
              <a:spcBef>
                <a:spcPts val="0"/>
              </a:spcBef>
              <a:spcAft>
                <a:spcPts val="0"/>
              </a:spcAft>
              <a:buSzPts val="770"/>
              <a:buNone/>
            </a:pPr>
            <a:r>
              <a:t/>
            </a:r>
            <a:endParaRPr sz="419">
              <a:latin typeface="Montserrat"/>
              <a:ea typeface="Montserrat"/>
              <a:cs typeface="Montserrat"/>
              <a:sym typeface="Montserrat"/>
            </a:endParaRPr>
          </a:p>
          <a:p>
            <a:pPr indent="0" lvl="0" marL="0" rtl="0" algn="l">
              <a:lnSpc>
                <a:spcPct val="90000"/>
              </a:lnSpc>
              <a:spcBef>
                <a:spcPts val="0"/>
              </a:spcBef>
              <a:spcAft>
                <a:spcPts val="0"/>
              </a:spcAft>
              <a:buSzPts val="770"/>
              <a:buNone/>
            </a:pPr>
            <a:r>
              <a:rPr lang="en" sz="1320" u="sng">
                <a:solidFill>
                  <a:schemeClr val="hlink"/>
                </a:solidFill>
                <a:latin typeface="Montserrat"/>
                <a:ea typeface="Montserrat"/>
                <a:cs typeface="Montserrat"/>
                <a:sym typeface="Montserrat"/>
                <a:hlinkClick r:id="rId5"/>
              </a:rPr>
              <a:t>“As One and Many: Relating Individual and Emergent Group-Level Generative Models in Active Inference” (Heins et. al, 2024).</a:t>
            </a:r>
            <a:endParaRPr sz="1320">
              <a:latin typeface="Montserrat"/>
              <a:ea typeface="Montserrat"/>
              <a:cs typeface="Montserrat"/>
              <a:sym typeface="Montserrat"/>
            </a:endParaRPr>
          </a:p>
          <a:p>
            <a:pPr indent="-312420" lvl="0" marL="457200" rtl="0" algn="l">
              <a:lnSpc>
                <a:spcPct val="90000"/>
              </a:lnSpc>
              <a:spcBef>
                <a:spcPts val="0"/>
              </a:spcBef>
              <a:spcAft>
                <a:spcPts val="0"/>
              </a:spcAft>
              <a:buSzPts val="1320"/>
              <a:buFont typeface="Montserrat"/>
              <a:buChar char="-"/>
            </a:pPr>
            <a:r>
              <a:rPr lang="en" sz="1320">
                <a:latin typeface="Montserrat"/>
                <a:ea typeface="Montserrat"/>
                <a:cs typeface="Montserrat"/>
                <a:sym typeface="Montserrat"/>
              </a:rPr>
              <a:t>Cases where collective behavior approximates individual parameters</a:t>
            </a:r>
            <a:endParaRPr sz="1320">
              <a:latin typeface="Montserrat"/>
              <a:ea typeface="Montserrat"/>
              <a:cs typeface="Montserrat"/>
              <a:sym typeface="Montserrat"/>
            </a:endParaRPr>
          </a:p>
          <a:p>
            <a:pPr indent="0" lvl="0" marL="0" rtl="0" algn="l">
              <a:lnSpc>
                <a:spcPct val="90000"/>
              </a:lnSpc>
              <a:spcBef>
                <a:spcPts val="0"/>
              </a:spcBef>
              <a:spcAft>
                <a:spcPts val="0"/>
              </a:spcAft>
              <a:buSzPts val="770"/>
              <a:buNone/>
            </a:pPr>
            <a:r>
              <a:t/>
            </a:r>
            <a:endParaRPr sz="320">
              <a:latin typeface="Montserrat"/>
              <a:ea typeface="Montserrat"/>
              <a:cs typeface="Montserrat"/>
              <a:sym typeface="Montserrat"/>
            </a:endParaRPr>
          </a:p>
          <a:p>
            <a:pPr indent="0" lvl="0" marL="0" rtl="0" algn="l">
              <a:lnSpc>
                <a:spcPct val="90000"/>
              </a:lnSpc>
              <a:spcBef>
                <a:spcPts val="0"/>
              </a:spcBef>
              <a:spcAft>
                <a:spcPts val="0"/>
              </a:spcAft>
              <a:buSzPts val="770"/>
              <a:buNone/>
            </a:pPr>
            <a:r>
              <a:rPr lang="en" sz="1320" u="sng">
                <a:solidFill>
                  <a:schemeClr val="hlink"/>
                </a:solidFill>
                <a:latin typeface="Montserrat"/>
                <a:ea typeface="Montserrat"/>
                <a:cs typeface="Montserrat"/>
                <a:sym typeface="Montserrat"/>
                <a:hlinkClick r:id="rId6"/>
              </a:rPr>
              <a:t>Interactive inference: a multi-agent model of cooperative joint actions” (Pezzulo et. al, 2023).</a:t>
            </a:r>
            <a:endParaRPr sz="1320">
              <a:latin typeface="Montserrat"/>
              <a:ea typeface="Montserrat"/>
              <a:cs typeface="Montserrat"/>
              <a:sym typeface="Montserrat"/>
            </a:endParaRPr>
          </a:p>
          <a:p>
            <a:pPr indent="-312420" lvl="0" marL="457200" rtl="0" algn="l">
              <a:lnSpc>
                <a:spcPct val="90000"/>
              </a:lnSpc>
              <a:spcBef>
                <a:spcPts val="0"/>
              </a:spcBef>
              <a:spcAft>
                <a:spcPts val="0"/>
              </a:spcAft>
              <a:buSzPts val="1320"/>
              <a:buFont typeface="Montserrat"/>
              <a:buChar char="-"/>
            </a:pPr>
            <a:r>
              <a:rPr lang="en" sz="1320">
                <a:latin typeface="Montserrat"/>
                <a:ea typeface="Montserrat"/>
                <a:cs typeface="Montserrat"/>
                <a:sym typeface="Montserrat"/>
              </a:rPr>
              <a:t>leader/follower joint action; synchronization of distinct roles</a:t>
            </a:r>
            <a:endParaRPr sz="1320">
              <a:latin typeface="Montserrat"/>
              <a:ea typeface="Montserrat"/>
              <a:cs typeface="Montserrat"/>
              <a:sym typeface="Montserrat"/>
            </a:endParaRPr>
          </a:p>
          <a:p>
            <a:pPr indent="0" lvl="0" marL="0" rtl="0" algn="l">
              <a:lnSpc>
                <a:spcPct val="90000"/>
              </a:lnSpc>
              <a:spcBef>
                <a:spcPts val="0"/>
              </a:spcBef>
              <a:spcAft>
                <a:spcPts val="0"/>
              </a:spcAft>
              <a:buSzPts val="770"/>
              <a:buNone/>
            </a:pPr>
            <a:r>
              <a:t/>
            </a:r>
            <a:endParaRPr sz="620">
              <a:latin typeface="Montserrat"/>
              <a:ea typeface="Montserrat"/>
              <a:cs typeface="Montserrat"/>
              <a:sym typeface="Montserrat"/>
            </a:endParaRPr>
          </a:p>
          <a:p>
            <a:pPr indent="0" lvl="0" marL="0" rtl="0" algn="l">
              <a:lnSpc>
                <a:spcPct val="90000"/>
              </a:lnSpc>
              <a:spcBef>
                <a:spcPts val="0"/>
              </a:spcBef>
              <a:spcAft>
                <a:spcPts val="0"/>
              </a:spcAft>
              <a:buSzPts val="770"/>
              <a:buNone/>
            </a:pPr>
            <a:r>
              <a:rPr lang="en" sz="1320" u="sng">
                <a:solidFill>
                  <a:schemeClr val="hlink"/>
                </a:solidFill>
                <a:latin typeface="Montserrat"/>
                <a:ea typeface="Montserrat"/>
                <a:cs typeface="Montserrat"/>
                <a:sym typeface="Montserrat"/>
                <a:hlinkClick r:id="rId7"/>
              </a:rPr>
              <a:t>Active Inference Framework for Collective Parallel Problem-Solving on NK Landscapes (IC2S2 Active Inference Tutorial--Code/Slides) (Pashea, 2024))</a:t>
            </a:r>
            <a:endParaRPr sz="1320">
              <a:latin typeface="Montserrat"/>
              <a:ea typeface="Montserrat"/>
              <a:cs typeface="Montserrat"/>
              <a:sym typeface="Montserrat"/>
            </a:endParaRPr>
          </a:p>
          <a:p>
            <a:pPr indent="-306070" lvl="0" marL="457200" rtl="0" algn="l">
              <a:lnSpc>
                <a:spcPct val="90000"/>
              </a:lnSpc>
              <a:spcBef>
                <a:spcPts val="0"/>
              </a:spcBef>
              <a:spcAft>
                <a:spcPts val="0"/>
              </a:spcAft>
              <a:buSzPts val="1220"/>
              <a:buFont typeface="Montserrat"/>
              <a:buChar char="-"/>
            </a:pPr>
            <a:r>
              <a:rPr lang="en" sz="1220">
                <a:latin typeface="Montserrat"/>
                <a:ea typeface="Montserrat"/>
                <a:cs typeface="Montserrat"/>
                <a:sym typeface="Montserrat"/>
              </a:rPr>
              <a:t>Agents simulated in networks, where network topology (size, connectedness) impacts agents’ performance (ex. research team dynamics) on traversing fitness landscape in explore-exploit framework (recreation of “</a:t>
            </a:r>
            <a:r>
              <a:rPr lang="en" sz="1220" u="sng">
                <a:solidFill>
                  <a:schemeClr val="hlink"/>
                </a:solidFill>
                <a:latin typeface="Montserrat"/>
                <a:ea typeface="Montserrat"/>
                <a:cs typeface="Montserrat"/>
                <a:sym typeface="Montserrat"/>
                <a:hlinkClick r:id="rId8"/>
              </a:rPr>
              <a:t>The Network Structure of Exploration &amp; Exploitation</a:t>
            </a:r>
            <a:r>
              <a:rPr lang="en" sz="1220">
                <a:latin typeface="Montserrat"/>
                <a:ea typeface="Montserrat"/>
                <a:cs typeface="Montserrat"/>
                <a:sym typeface="Montserrat"/>
              </a:rPr>
              <a:t>, Lazer &amp; Friedman, 2007)</a:t>
            </a:r>
            <a:endParaRPr sz="1220">
              <a:latin typeface="Montserrat"/>
              <a:ea typeface="Montserrat"/>
              <a:cs typeface="Montserrat"/>
              <a:sym typeface="Montserrat"/>
            </a:endParaRPr>
          </a:p>
          <a:p>
            <a:pPr indent="-267970" lvl="0" marL="457200" rtl="0" algn="l">
              <a:lnSpc>
                <a:spcPct val="90000"/>
              </a:lnSpc>
              <a:spcBef>
                <a:spcPts val="0"/>
              </a:spcBef>
              <a:spcAft>
                <a:spcPts val="0"/>
              </a:spcAft>
              <a:buSzPts val="620"/>
              <a:buFont typeface="Montserrat"/>
              <a:buChar char="-"/>
            </a:pPr>
            <a:r>
              <a:t/>
            </a:r>
            <a:endParaRPr sz="620">
              <a:latin typeface="Montserrat"/>
              <a:ea typeface="Montserrat"/>
              <a:cs typeface="Montserrat"/>
              <a:sym typeface="Montserrat"/>
            </a:endParaRPr>
          </a:p>
          <a:p>
            <a:pPr indent="0" lvl="0" marL="0" rtl="0" algn="l">
              <a:lnSpc>
                <a:spcPct val="90000"/>
              </a:lnSpc>
              <a:spcBef>
                <a:spcPts val="0"/>
              </a:spcBef>
              <a:spcAft>
                <a:spcPts val="0"/>
              </a:spcAft>
              <a:buNone/>
            </a:pPr>
            <a:r>
              <a:rPr lang="en" sz="1320" u="sng">
                <a:solidFill>
                  <a:schemeClr val="hlink"/>
                </a:solidFill>
                <a:latin typeface="Montserrat"/>
                <a:ea typeface="Montserrat"/>
                <a:cs typeface="Montserrat"/>
                <a:sym typeface="Montserrat"/>
                <a:hlinkClick r:id="rId9"/>
              </a:rPr>
              <a:t>A multi-agent system for integrated scheduling and maintenance planning of the flexible job shop (Pal et. al, 2023)</a:t>
            </a:r>
            <a:r>
              <a:rPr lang="en" sz="1320">
                <a:latin typeface="Montserrat"/>
                <a:ea typeface="Montserrat"/>
                <a:cs typeface="Montserrat"/>
                <a:sym typeface="Montserrat"/>
              </a:rPr>
              <a:t> </a:t>
            </a:r>
            <a:endParaRPr sz="1320">
              <a:latin typeface="Montserrat"/>
              <a:ea typeface="Montserrat"/>
              <a:cs typeface="Montserrat"/>
              <a:sym typeface="Montserrat"/>
            </a:endParaRPr>
          </a:p>
          <a:p>
            <a:pPr indent="-306070" lvl="0" marL="457200" rtl="0" algn="l">
              <a:lnSpc>
                <a:spcPct val="90000"/>
              </a:lnSpc>
              <a:spcBef>
                <a:spcPts val="0"/>
              </a:spcBef>
              <a:spcAft>
                <a:spcPts val="0"/>
              </a:spcAft>
              <a:buSzPts val="1220"/>
              <a:buFont typeface="Montserrat"/>
              <a:buChar char="-"/>
            </a:pPr>
            <a:r>
              <a:rPr lang="en" sz="1220">
                <a:latin typeface="Montserrat"/>
                <a:ea typeface="Montserrat"/>
                <a:cs typeface="Montserrat"/>
                <a:sym typeface="Montserrat"/>
              </a:rPr>
              <a:t>Multi-agent applications for job scheduling problems in industry applications and collaboration/synchronization, e.g., manufacturing</a:t>
            </a:r>
            <a:endParaRPr sz="1220">
              <a:latin typeface="Montserrat"/>
              <a:ea typeface="Montserrat"/>
              <a:cs typeface="Montserrat"/>
              <a:sym typeface="Montserrat"/>
            </a:endParaRPr>
          </a:p>
          <a:p>
            <a:pPr indent="-306070" lvl="0" marL="457200" rtl="0" algn="l">
              <a:lnSpc>
                <a:spcPct val="90000"/>
              </a:lnSpc>
              <a:spcBef>
                <a:spcPts val="0"/>
              </a:spcBef>
              <a:spcAft>
                <a:spcPts val="0"/>
              </a:spcAft>
              <a:buSzPts val="1220"/>
              <a:buFont typeface="Montserrat"/>
              <a:buChar char="-"/>
            </a:pPr>
            <a:r>
              <a:rPr i="1" lang="en" sz="1320" u="sng">
                <a:latin typeface="Montserrat"/>
                <a:ea typeface="Montserrat"/>
                <a:cs typeface="Montserrat"/>
                <a:sym typeface="Montserrat"/>
              </a:rPr>
              <a:t>note</a:t>
            </a:r>
            <a:r>
              <a:rPr i="1" lang="en" sz="1320">
                <a:latin typeface="Montserrat"/>
                <a:ea typeface="Montserrat"/>
                <a:cs typeface="Montserrat"/>
                <a:sym typeface="Montserrat"/>
              </a:rPr>
              <a:t>: </a:t>
            </a:r>
            <a:r>
              <a:rPr i="1" lang="en" sz="1320" u="sng">
                <a:latin typeface="Montserrat"/>
                <a:ea typeface="Montserrat"/>
                <a:cs typeface="Montserrat"/>
                <a:sym typeface="Montserrat"/>
              </a:rPr>
              <a:t>not ActInf</a:t>
            </a:r>
            <a:r>
              <a:rPr i="1" lang="en" sz="1320">
                <a:latin typeface="Montserrat"/>
                <a:ea typeface="Montserrat"/>
                <a:cs typeface="Montserrat"/>
                <a:sym typeface="Montserrat"/>
              </a:rPr>
              <a:t>; uses RL framework</a:t>
            </a:r>
            <a:r>
              <a:rPr lang="en" sz="1320">
                <a:latin typeface="Montserrat"/>
                <a:ea typeface="Montserrat"/>
                <a:cs typeface="Montserrat"/>
                <a:sym typeface="Montserrat"/>
              </a:rPr>
              <a:t> – point being to further dialogue between ActInf and other fields (e.g., RL)</a:t>
            </a:r>
            <a:endParaRPr sz="1320">
              <a:latin typeface="Montserrat"/>
              <a:ea typeface="Montserrat"/>
              <a:cs typeface="Montserrat"/>
              <a:sym typeface="Montserrat"/>
            </a:endParaRPr>
          </a:p>
          <a:p>
            <a:pPr indent="-306070" lvl="0" marL="457200" rtl="0" algn="l">
              <a:lnSpc>
                <a:spcPct val="90000"/>
              </a:lnSpc>
              <a:spcBef>
                <a:spcPts val="0"/>
              </a:spcBef>
              <a:spcAft>
                <a:spcPts val="0"/>
              </a:spcAft>
              <a:buSzPts val="1220"/>
              <a:buFont typeface="Montserrat"/>
              <a:buChar char="-"/>
            </a:pPr>
            <a:r>
              <a:t/>
            </a:r>
            <a:endParaRPr sz="1220">
              <a:latin typeface="Montserrat"/>
              <a:ea typeface="Montserrat"/>
              <a:cs typeface="Montserrat"/>
              <a:sym typeface="Montserrat"/>
            </a:endParaRPr>
          </a:p>
        </p:txBody>
      </p:sp>
      <p:sp>
        <p:nvSpPr>
          <p:cNvPr id="116" name="Google Shape;1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7" name="Google Shape;117;p20"/>
          <p:cNvPicPr preferRelativeResize="0"/>
          <p:nvPr/>
        </p:nvPicPr>
        <p:blipFill>
          <a:blip r:embed="rId10">
            <a:alphaModFix/>
          </a:blip>
          <a:stretch>
            <a:fillRect/>
          </a:stretch>
        </p:blipFill>
        <p:spPr>
          <a:xfrm>
            <a:off x="6297925" y="2506266"/>
            <a:ext cx="2649149" cy="2199133"/>
          </a:xfrm>
          <a:prstGeom prst="rect">
            <a:avLst/>
          </a:prstGeom>
          <a:noFill/>
          <a:ln>
            <a:noFill/>
          </a:ln>
        </p:spPr>
      </p:pic>
      <p:pic>
        <p:nvPicPr>
          <p:cNvPr id="118" name="Google Shape;118;p20"/>
          <p:cNvPicPr preferRelativeResize="0"/>
          <p:nvPr/>
        </p:nvPicPr>
        <p:blipFill>
          <a:blip r:embed="rId11">
            <a:alphaModFix/>
          </a:blip>
          <a:stretch>
            <a:fillRect/>
          </a:stretch>
        </p:blipFill>
        <p:spPr>
          <a:xfrm>
            <a:off x="6297925" y="1199305"/>
            <a:ext cx="2788176" cy="1282345"/>
          </a:xfrm>
          <a:prstGeom prst="rect">
            <a:avLst/>
          </a:prstGeom>
          <a:noFill/>
          <a:ln>
            <a:noFill/>
          </a:ln>
        </p:spPr>
      </p:pic>
      <p:sp>
        <p:nvSpPr>
          <p:cNvPr id="119" name="Google Shape;119;p20"/>
          <p:cNvSpPr txBox="1"/>
          <p:nvPr/>
        </p:nvSpPr>
        <p:spPr>
          <a:xfrm>
            <a:off x="7704900" y="787775"/>
            <a:ext cx="1381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dk2"/>
                </a:solidFill>
              </a:rPr>
              <a:t>(Pashea, 2024)</a:t>
            </a:r>
            <a:endParaRPr i="1" sz="13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ABM &amp; Natural Language Data: LLMs as “Agents”?</a:t>
            </a:r>
            <a:endParaRPr/>
          </a:p>
        </p:txBody>
      </p:sp>
      <p:sp>
        <p:nvSpPr>
          <p:cNvPr id="125" name="Google Shape;125;p21"/>
          <p:cNvSpPr txBox="1"/>
          <p:nvPr>
            <p:ph idx="1" type="body"/>
          </p:nvPr>
        </p:nvSpPr>
        <p:spPr>
          <a:xfrm>
            <a:off x="47550" y="625450"/>
            <a:ext cx="9048900" cy="45180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Integration of LLMs into a wide array of potential use-cases</a:t>
            </a:r>
            <a:endParaRPr/>
          </a:p>
          <a:p>
            <a:pPr indent="-317182" lvl="0" marL="457200" rtl="0" algn="l">
              <a:spcBef>
                <a:spcPts val="0"/>
              </a:spcBef>
              <a:spcAft>
                <a:spcPts val="0"/>
              </a:spcAft>
              <a:buSzPct val="100000"/>
              <a:buChar char="-"/>
            </a:pPr>
            <a:r>
              <a:rPr lang="en"/>
              <a:t>Resources:</a:t>
            </a:r>
            <a:endParaRPr/>
          </a:p>
          <a:p>
            <a:pPr indent="-297497" lvl="1" marL="914400" rtl="0" algn="l">
              <a:spcBef>
                <a:spcPts val="0"/>
              </a:spcBef>
              <a:spcAft>
                <a:spcPts val="0"/>
              </a:spcAft>
              <a:buSzPct val="100000"/>
              <a:buChar char="-"/>
            </a:pPr>
            <a:r>
              <a:rPr lang="en" u="sng">
                <a:solidFill>
                  <a:schemeClr val="hlink"/>
                </a:solidFill>
                <a:hlinkClick r:id="rId3"/>
              </a:rPr>
              <a:t>"Large language models empowered agent-based modeling and simulation: a survey and perspectives" (Gao et. al, 2023)</a:t>
            </a:r>
            <a:endParaRPr/>
          </a:p>
          <a:p>
            <a:pPr indent="-297497" lvl="1" marL="914400" rtl="0" algn="l">
              <a:spcBef>
                <a:spcPts val="0"/>
              </a:spcBef>
              <a:spcAft>
                <a:spcPts val="0"/>
              </a:spcAft>
              <a:buSzPct val="100000"/>
              <a:buChar char="-"/>
            </a:pPr>
            <a:r>
              <a:rPr lang="en" u="sng">
                <a:solidFill>
                  <a:schemeClr val="hlink"/>
                </a:solidFill>
                <a:hlinkClick r:id="rId4"/>
              </a:rPr>
              <a:t>Repository of survey's paper sources (categorized)</a:t>
            </a:r>
            <a:endParaRPr/>
          </a:p>
          <a:p>
            <a:pPr indent="-317182" lvl="0" marL="457200" rtl="0" algn="l">
              <a:spcBef>
                <a:spcPts val="0"/>
              </a:spcBef>
              <a:spcAft>
                <a:spcPts val="0"/>
              </a:spcAft>
              <a:buSzPct val="100000"/>
              <a:buChar char="-"/>
            </a:pPr>
            <a:r>
              <a:rPr lang="en"/>
              <a:t>Progress in LLM development increasingly exhibits more sophisticated reasoning capacities for these models with higher context &amp; output windows, presenting a new means of leveraging everyday text files (documents, PDFs) for applications – why not forgo building agents (RL, Active Inference) and simply use LLMs themselves as agents via locally stored or API prompted LLMs?</a:t>
            </a:r>
            <a:endParaRPr/>
          </a:p>
          <a:p>
            <a:pPr indent="-317182" lvl="0" marL="457200" rtl="0" algn="l">
              <a:spcBef>
                <a:spcPts val="0"/>
              </a:spcBef>
              <a:spcAft>
                <a:spcPts val="0"/>
              </a:spcAft>
              <a:buSzPct val="100000"/>
              <a:buChar char="-"/>
            </a:pPr>
            <a:r>
              <a:rPr i="1" lang="en"/>
              <a:t>Biases: </a:t>
            </a:r>
            <a:r>
              <a:rPr lang="en"/>
              <a:t>LLMs are trained on large corpuses of existing text, sedimenting a series of cultural, scientific, explanatory/rhetorical, and prejudiced information – figuratively, a snapshot of the retrievable/scrape-able internet and/or other digitized human- and AI-produced texts –  to which are trained internal parameters (black box, now numbering in the billions) and, consequently, the external outputs of these models</a:t>
            </a:r>
            <a:endParaRPr/>
          </a:p>
          <a:p>
            <a:pPr indent="-310197" lvl="1" marL="914400" rtl="0" algn="l">
              <a:spcBef>
                <a:spcPts val="0"/>
              </a:spcBef>
              <a:spcAft>
                <a:spcPts val="0"/>
              </a:spcAft>
              <a:buSzPct val="100000"/>
              <a:buChar char="-"/>
            </a:pPr>
            <a:r>
              <a:rPr lang="en" sz="1658"/>
              <a:t>Many prejudices have been (and are still being) addressed as LLMs continue to be developed with methods like reinforcement learning with human feedback, i.e. providing reward signals to these LLMs during the training process to direct how LLMs respond to information and mitigate risk of harmful content.</a:t>
            </a:r>
            <a:endParaRPr sz="1658"/>
          </a:p>
          <a:p>
            <a:pPr indent="-310197" lvl="1" marL="914400" rtl="0" algn="l">
              <a:spcBef>
                <a:spcPts val="0"/>
              </a:spcBef>
              <a:spcAft>
                <a:spcPts val="0"/>
              </a:spcAft>
              <a:buSzPct val="100000"/>
              <a:buChar char="-"/>
            </a:pPr>
            <a:r>
              <a:rPr lang="en" sz="1658">
                <a:highlight>
                  <a:srgbClr val="E9FAFF"/>
                </a:highlight>
              </a:rPr>
              <a:t>That said, in practice users </a:t>
            </a:r>
            <a:r>
              <a:rPr b="1" lang="en" sz="1658">
                <a:highlight>
                  <a:srgbClr val="E9FAFF"/>
                </a:highlight>
              </a:rPr>
              <a:t>prompt</a:t>
            </a:r>
            <a:r>
              <a:rPr lang="en" sz="1658">
                <a:highlight>
                  <a:srgbClr val="E9FAFF"/>
                </a:highlight>
              </a:rPr>
              <a:t> LLMs, </a:t>
            </a:r>
            <a:r>
              <a:rPr b="1" lang="en" sz="1658">
                <a:highlight>
                  <a:srgbClr val="E9FAFF"/>
                </a:highlight>
              </a:rPr>
              <a:t>post-training,</a:t>
            </a:r>
            <a:r>
              <a:rPr lang="en" sz="1658">
                <a:highlight>
                  <a:srgbClr val="E9FAFF"/>
                </a:highlight>
              </a:rPr>
              <a:t> with a </a:t>
            </a:r>
            <a:r>
              <a:rPr b="1" lang="en" sz="1658">
                <a:highlight>
                  <a:srgbClr val="E9FAFF"/>
                </a:highlight>
              </a:rPr>
              <a:t>purpose or goal</a:t>
            </a:r>
            <a:r>
              <a:rPr lang="en" sz="1658">
                <a:highlight>
                  <a:srgbClr val="E9FAFF"/>
                </a:highlight>
              </a:rPr>
              <a:t> in mind that the LLM does not hold for itself. Humans must </a:t>
            </a:r>
            <a:r>
              <a:rPr b="1" i="1" lang="en" sz="1658">
                <a:highlight>
                  <a:srgbClr val="E9FAFF"/>
                </a:highlight>
              </a:rPr>
              <a:t>provide the context for this purpose or goal in their prompts</a:t>
            </a:r>
            <a:r>
              <a:rPr i="1" lang="en" sz="1658">
                <a:highlight>
                  <a:srgbClr val="E9FAFF"/>
                </a:highlight>
              </a:rPr>
              <a:t>, </a:t>
            </a:r>
            <a:r>
              <a:rPr b="1" lang="en" sz="1658">
                <a:highlight>
                  <a:srgbClr val="E9FAFF"/>
                </a:highlight>
              </a:rPr>
              <a:t>in the hope that the LLM will “catch on” – less figuratively, that the LLM will be able to predict the series of words and sentences which correspond (in the user’s final opinion) to the answer the user needs.</a:t>
            </a:r>
            <a:endParaRPr b="1" sz="1658">
              <a:highlight>
                <a:srgbClr val="E9FAFF"/>
              </a:highlight>
            </a:endParaRPr>
          </a:p>
          <a:p>
            <a:pPr indent="-310197" lvl="1" marL="914400" rtl="0" algn="l">
              <a:spcBef>
                <a:spcPts val="0"/>
              </a:spcBef>
              <a:spcAft>
                <a:spcPts val="0"/>
              </a:spcAft>
              <a:buSzPct val="100000"/>
              <a:buChar char="-"/>
            </a:pPr>
            <a:r>
              <a:rPr lang="en" sz="1658">
                <a:highlight>
                  <a:srgbClr val="E9FAFF"/>
                </a:highlight>
              </a:rPr>
              <a:t>Post-training,</a:t>
            </a:r>
            <a:r>
              <a:rPr b="1" lang="en" sz="1658">
                <a:highlight>
                  <a:srgbClr val="E9FAFF"/>
                </a:highlight>
              </a:rPr>
              <a:t> the LLM cannot </a:t>
            </a:r>
            <a:r>
              <a:rPr b="1" i="1" lang="en" sz="1658">
                <a:highlight>
                  <a:srgbClr val="E9FAFF"/>
                </a:highlight>
              </a:rPr>
              <a:t>learn</a:t>
            </a:r>
            <a:r>
              <a:rPr b="1" lang="en" sz="1658">
                <a:highlight>
                  <a:srgbClr val="E9FAFF"/>
                </a:highlight>
              </a:rPr>
              <a:t> what the user needs, only infer the (series of words composing the) response in each instance of prompting, thus the </a:t>
            </a:r>
            <a:r>
              <a:rPr b="1" lang="en" sz="1658" u="sng">
                <a:highlight>
                  <a:srgbClr val="E9FAFF"/>
                </a:highlight>
              </a:rPr>
              <a:t>significance of prompts</a:t>
            </a:r>
            <a:r>
              <a:rPr b="1" lang="en" sz="1658">
                <a:highlight>
                  <a:srgbClr val="E9FAFF"/>
                </a:highlight>
              </a:rPr>
              <a:t>.</a:t>
            </a:r>
            <a:r>
              <a:rPr b="1" lang="en" sz="1658"/>
              <a:t> </a:t>
            </a:r>
            <a:endParaRPr b="1" sz="1658"/>
          </a:p>
          <a:p>
            <a:pPr indent="-310197" lvl="1" marL="914400" rtl="0" algn="l">
              <a:spcBef>
                <a:spcPts val="0"/>
              </a:spcBef>
              <a:spcAft>
                <a:spcPts val="0"/>
              </a:spcAft>
              <a:buSzPct val="100000"/>
              <a:buChar char="-"/>
            </a:pPr>
            <a:r>
              <a:rPr lang="en" sz="1658"/>
              <a:t>All information submitted to an LLM in any given prompt/query composes the LLM’s “context window”</a:t>
            </a:r>
            <a:endParaRPr sz="1658"/>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